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56" r:id="rId5"/>
    <p:sldId id="287" r:id="rId6"/>
    <p:sldId id="257" r:id="rId7"/>
    <p:sldId id="259" r:id="rId8"/>
    <p:sldId id="270" r:id="rId9"/>
    <p:sldId id="281" r:id="rId10"/>
    <p:sldId id="282" r:id="rId11"/>
    <p:sldId id="283" r:id="rId12"/>
    <p:sldId id="260" r:id="rId13"/>
    <p:sldId id="288" r:id="rId14"/>
    <p:sldId id="271" r:id="rId15"/>
    <p:sldId id="286" r:id="rId16"/>
    <p:sldId id="285" r:id="rId17"/>
    <p:sldId id="284" r:id="rId18"/>
    <p:sldId id="261" r:id="rId19"/>
    <p:sldId id="272" r:id="rId20"/>
    <p:sldId id="292" r:id="rId21"/>
    <p:sldId id="293" r:id="rId22"/>
    <p:sldId id="294" r:id="rId23"/>
    <p:sldId id="295" r:id="rId24"/>
    <p:sldId id="296" r:id="rId25"/>
    <p:sldId id="262" r:id="rId26"/>
    <p:sldId id="273" r:id="rId27"/>
    <p:sldId id="289" r:id="rId28"/>
    <p:sldId id="291" r:id="rId29"/>
    <p:sldId id="265" r:id="rId30"/>
    <p:sldId id="276" r:id="rId31"/>
    <p:sldId id="290" r:id="rId32"/>
    <p:sldId id="266" r:id="rId33"/>
    <p:sldId id="277" r:id="rId34"/>
    <p:sldId id="297" r:id="rId35"/>
    <p:sldId id="264" r:id="rId36"/>
    <p:sldId id="275" r:id="rId37"/>
    <p:sldId id="267" r:id="rId38"/>
    <p:sldId id="299" r:id="rId39"/>
    <p:sldId id="278" r:id="rId40"/>
    <p:sldId id="298" r:id="rId41"/>
    <p:sldId id="268" r:id="rId42"/>
    <p:sldId id="279" r:id="rId43"/>
    <p:sldId id="269" r:id="rId4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2DE8FEA6-9DB7-4829-A3F5-8DE7B5EF9294}">
          <p14:sldIdLst>
            <p14:sldId id="256"/>
            <p14:sldId id="287"/>
            <p14:sldId id="257"/>
          </p14:sldIdLst>
        </p14:section>
        <p14:section name="Introduction" id="{5FAB689A-FF88-428F-9D36-F465284FC10E}">
          <p14:sldIdLst>
            <p14:sldId id="259"/>
            <p14:sldId id="270"/>
            <p14:sldId id="281"/>
            <p14:sldId id="282"/>
            <p14:sldId id="283"/>
          </p14:sldIdLst>
        </p14:section>
        <p14:section name="The core of GitHub" id="{A7FA45FF-BF52-4E16-BE46-91826FAC4BF7}">
          <p14:sldIdLst>
            <p14:sldId id="260"/>
            <p14:sldId id="288"/>
            <p14:sldId id="271"/>
            <p14:sldId id="286"/>
            <p14:sldId id="285"/>
            <p14:sldId id="284"/>
          </p14:sldIdLst>
        </p14:section>
        <p14:section name="Project management" id="{6ABA96AF-D3EC-44CB-9AD2-5581B3D1A484}">
          <p14:sldIdLst>
            <p14:sldId id="261"/>
            <p14:sldId id="272"/>
            <p14:sldId id="292"/>
            <p14:sldId id="293"/>
            <p14:sldId id="294"/>
            <p14:sldId id="295"/>
            <p14:sldId id="296"/>
          </p14:sldIdLst>
        </p14:section>
        <p14:section name="Automation" id="{976006C4-07C6-446B-A51A-7D11BF4AF874}">
          <p14:sldIdLst>
            <p14:sldId id="262"/>
            <p14:sldId id="273"/>
            <p14:sldId id="289"/>
            <p14:sldId id="291"/>
          </p14:sldIdLst>
        </p14:section>
        <p14:section name="Infrastructure as Code" id="{F061F1A8-BDEB-4C23-9A75-01E0029A0E80}">
          <p14:sldIdLst>
            <p14:sldId id="265"/>
            <p14:sldId id="276"/>
            <p14:sldId id="290"/>
          </p14:sldIdLst>
        </p14:section>
        <p14:section name="Remote development" id="{E41B602B-0A6C-4C63-B59D-EA29051CD851}">
          <p14:sldIdLst>
            <p14:sldId id="266"/>
            <p14:sldId id="277"/>
            <p14:sldId id="297"/>
          </p14:sldIdLst>
        </p14:section>
        <p14:section name="Package management" id="{764BCAB7-E3FD-460D-899A-BCA01F815830}">
          <p14:sldIdLst>
            <p14:sldId id="264"/>
            <p14:sldId id="275"/>
          </p14:sldIdLst>
        </p14:section>
        <p14:section name="Code scanning" id="{A101EEB2-2A37-4D94-8783-2D7459DEAAA9}">
          <p14:sldIdLst>
            <p14:sldId id="267"/>
            <p14:sldId id="299"/>
            <p14:sldId id="278"/>
            <p14:sldId id="298"/>
          </p14:sldIdLst>
        </p14:section>
        <p14:section name="Pricing and features" id="{F0CEB075-A3E8-4A48-A356-2EBF5A2B5F69}">
          <p14:sldIdLst>
            <p14:sldId id="268"/>
            <p14:sldId id="279"/>
          </p14:sldIdLst>
        </p14:section>
        <p14:section name="Closing" id="{FE001B0E-1CFD-45E3-A439-6F6371A3EF05}">
          <p14:sldIdLst>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1AD258-C5B3-48F6-B04B-52070CA67595}" v="81" dt="2022-11-23T22:05:58.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824" autoAdjust="0"/>
  </p:normalViewPr>
  <p:slideViewPr>
    <p:cSldViewPr snapToGrid="0">
      <p:cViewPr varScale="1">
        <p:scale>
          <a:sx n="79" d="100"/>
          <a:sy n="79" d="100"/>
        </p:scale>
        <p:origin x="183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B597E-3513-477C-A9E8-E11405EAB41F}" type="datetimeFigureOut">
              <a:rPr lang="en-NL" smtClean="0"/>
              <a:t>24/11/2022</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1A35E-23EE-4B3F-9C11-9BD72C478E97}" type="slidenum">
              <a:rPr lang="en-NL" smtClean="0"/>
              <a:t>‹#›</a:t>
            </a:fld>
            <a:endParaRPr lang="en-NL"/>
          </a:p>
        </p:txBody>
      </p:sp>
    </p:spTree>
    <p:extLst>
      <p:ext uri="{BB962C8B-B14F-4D97-AF65-F5344CB8AC3E}">
        <p14:creationId xmlns:p14="http://schemas.microsoft.com/office/powerpoint/2010/main" val="2055808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2008</a:t>
            </a:r>
          </a:p>
          <a:p>
            <a:r>
              <a:rPr lang="en-US" dirty="0" err="1"/>
              <a:t>CodePlex</a:t>
            </a:r>
            <a:r>
              <a:rPr lang="en-US" dirty="0"/>
              <a:t> 2006</a:t>
            </a:r>
          </a:p>
          <a:p>
            <a:r>
              <a:rPr lang="en-US" dirty="0"/>
              <a:t>Google Code 2005</a:t>
            </a:r>
          </a:p>
          <a:p>
            <a:r>
              <a:rPr lang="en-US" dirty="0" err="1"/>
              <a:t>SourceForge</a:t>
            </a:r>
            <a:r>
              <a:rPr lang="en-US"/>
              <a:t> 1999</a:t>
            </a:r>
            <a:endParaRPr lang="en-US" dirty="0"/>
          </a:p>
          <a:p>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10</a:t>
            </a:fld>
            <a:endParaRPr lang="en-NL"/>
          </a:p>
        </p:txBody>
      </p:sp>
    </p:spTree>
    <p:extLst>
      <p:ext uri="{BB962C8B-B14F-4D97-AF65-F5344CB8AC3E}">
        <p14:creationId xmlns:p14="http://schemas.microsoft.com/office/powerpoint/2010/main" val="2884156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 CLI, </a:t>
            </a:r>
            <a:r>
              <a:rPr lang="en-US" dirty="0" err="1"/>
              <a:t>vscode</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28</a:t>
            </a:fld>
            <a:endParaRPr lang="en-NL"/>
          </a:p>
        </p:txBody>
      </p:sp>
    </p:spTree>
    <p:extLst>
      <p:ext uri="{BB962C8B-B14F-4D97-AF65-F5344CB8AC3E}">
        <p14:creationId xmlns:p14="http://schemas.microsoft.com/office/powerpoint/2010/main" val="191984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effectLst/>
                <a:latin typeface="ui-monospace"/>
              </a:rPr>
              <a:t>https://github.com/betabit-workshop/example-package</a:t>
            </a:r>
          </a:p>
          <a:p>
            <a:pPr fontAlgn="ctr"/>
            <a:endParaRPr lang="en-US" dirty="0">
              <a:effectLst/>
              <a:latin typeface="ui-monospace"/>
            </a:endParaRPr>
          </a:p>
          <a:p>
            <a:pPr fontAlgn="ctr"/>
            <a:r>
              <a:rPr lang="en-US" dirty="0">
                <a:effectLst/>
                <a:latin typeface="ui-monospace"/>
              </a:rPr>
              <a:t>echo --- create a new project</a:t>
            </a:r>
          </a:p>
          <a:p>
            <a:pPr fontAlgn="ctr"/>
            <a:r>
              <a:rPr lang="en-US" dirty="0">
                <a:effectLst/>
                <a:latin typeface="ui-monospace"/>
              </a:rPr>
              <a:t>dotnet new </a:t>
            </a:r>
            <a:r>
              <a:rPr lang="en-US" dirty="0" err="1">
                <a:effectLst/>
                <a:latin typeface="ui-monospace"/>
              </a:rPr>
              <a:t>classlib</a:t>
            </a:r>
            <a:r>
              <a:rPr lang="en-US" dirty="0">
                <a:effectLst/>
                <a:latin typeface="ui-monospace"/>
              </a:rPr>
              <a:t> --name </a:t>
            </a:r>
            <a:r>
              <a:rPr lang="en-US" dirty="0" err="1">
                <a:effectLst/>
                <a:latin typeface="ui-monospace"/>
              </a:rPr>
              <a:t>SomeExample</a:t>
            </a:r>
            <a:endParaRPr lang="en-US" dirty="0">
              <a:effectLst/>
              <a:latin typeface="ui-monospace"/>
            </a:endParaRPr>
          </a:p>
          <a:p>
            <a:pPr fontAlgn="ctr"/>
            <a:r>
              <a:rPr lang="en-US" dirty="0">
                <a:effectLst/>
                <a:latin typeface="ui-monospace"/>
              </a:rPr>
              <a:t>cd </a:t>
            </a:r>
            <a:r>
              <a:rPr lang="en-US" dirty="0" err="1">
                <a:effectLst/>
                <a:latin typeface="ui-monospace"/>
              </a:rPr>
              <a:t>SomeExample</a:t>
            </a:r>
            <a:endParaRPr lang="en-US" dirty="0">
              <a:effectLst/>
              <a:latin typeface="ui-monospace"/>
            </a:endParaRPr>
          </a:p>
          <a:p>
            <a:pPr fontAlgn="ctr"/>
            <a:r>
              <a:rPr lang="en-US" dirty="0">
                <a:effectLst/>
                <a:latin typeface="ui-monospace"/>
              </a:rPr>
              <a:t>echo --- building and packing the lib</a:t>
            </a:r>
          </a:p>
          <a:p>
            <a:pPr fontAlgn="ctr"/>
            <a:r>
              <a:rPr lang="en-US" dirty="0">
                <a:effectLst/>
                <a:latin typeface="ui-monospace"/>
              </a:rPr>
              <a:t>dotnet pack --configuration Release --version-suffix ${{</a:t>
            </a:r>
            <a:r>
              <a:rPr lang="en-US" dirty="0" err="1">
                <a:effectLst/>
                <a:latin typeface="ui-monospace"/>
              </a:rPr>
              <a:t>github.run_number</a:t>
            </a:r>
            <a:r>
              <a:rPr lang="en-US" dirty="0">
                <a:effectLst/>
                <a:latin typeface="ui-monospace"/>
              </a:rPr>
              <a:t>}} /</a:t>
            </a:r>
            <a:r>
              <a:rPr lang="en-US" dirty="0" err="1">
                <a:effectLst/>
                <a:latin typeface="ui-monospace"/>
              </a:rPr>
              <a:t>p:RepositoryUrl</a:t>
            </a:r>
            <a:r>
              <a:rPr lang="en-US" dirty="0">
                <a:effectLst/>
                <a:latin typeface="ui-monospace"/>
              </a:rPr>
              <a:t>=https://github.com/betabit-workshop/example-package</a:t>
            </a:r>
          </a:p>
          <a:p>
            <a:pPr fontAlgn="ctr"/>
            <a:r>
              <a:rPr lang="en-US" dirty="0" err="1">
                <a:effectLst/>
                <a:latin typeface="ui-monospace"/>
              </a:rPr>
              <a:t>pkgname</a:t>
            </a:r>
            <a:r>
              <a:rPr lang="en-US" dirty="0">
                <a:effectLst/>
                <a:latin typeface="ui-monospace"/>
              </a:rPr>
              <a:t>=$(</a:t>
            </a:r>
            <a:r>
              <a:rPr lang="en-US" dirty="0" err="1">
                <a:effectLst/>
                <a:latin typeface="ui-monospace"/>
              </a:rPr>
              <a:t>dir</a:t>
            </a:r>
            <a:r>
              <a:rPr lang="en-US" dirty="0">
                <a:effectLst/>
                <a:latin typeface="ui-monospace"/>
              </a:rPr>
              <a:t> bin/**/*.</a:t>
            </a:r>
            <a:r>
              <a:rPr lang="en-US" dirty="0" err="1">
                <a:effectLst/>
                <a:latin typeface="ui-monospace"/>
              </a:rPr>
              <a:t>nupkg</a:t>
            </a:r>
            <a:r>
              <a:rPr lang="en-US" dirty="0">
                <a:effectLst/>
                <a:latin typeface="ui-monospace"/>
              </a:rPr>
              <a:t>)</a:t>
            </a:r>
          </a:p>
          <a:p>
            <a:pPr fontAlgn="ctr"/>
            <a:r>
              <a:rPr lang="en-US" dirty="0">
                <a:effectLst/>
                <a:latin typeface="ui-monospace"/>
              </a:rPr>
              <a:t>echo --- create a </a:t>
            </a:r>
            <a:r>
              <a:rPr lang="en-US" dirty="0" err="1">
                <a:effectLst/>
                <a:latin typeface="ui-monospace"/>
              </a:rPr>
              <a:t>nuget.config</a:t>
            </a:r>
            <a:r>
              <a:rPr lang="en-US" dirty="0">
                <a:effectLst/>
                <a:latin typeface="ui-monospace"/>
              </a:rPr>
              <a:t> with a source</a:t>
            </a:r>
          </a:p>
          <a:p>
            <a:pPr fontAlgn="ctr"/>
            <a:r>
              <a:rPr lang="en-US" dirty="0">
                <a:effectLst/>
                <a:latin typeface="ui-monospace"/>
              </a:rPr>
              <a:t>dotnet </a:t>
            </a:r>
            <a:r>
              <a:rPr lang="en-US" dirty="0" err="1">
                <a:effectLst/>
                <a:latin typeface="ui-monospace"/>
              </a:rPr>
              <a:t>nuget</a:t>
            </a:r>
            <a:r>
              <a:rPr lang="en-US" dirty="0">
                <a:effectLst/>
                <a:latin typeface="ui-monospace"/>
              </a:rPr>
              <a:t> add source --name </a:t>
            </a:r>
            <a:r>
              <a:rPr lang="en-US" dirty="0" err="1">
                <a:effectLst/>
                <a:latin typeface="ui-monospace"/>
              </a:rPr>
              <a:t>github</a:t>
            </a:r>
            <a:r>
              <a:rPr lang="en-US" dirty="0">
                <a:effectLst/>
                <a:latin typeface="ui-monospace"/>
              </a:rPr>
              <a:t> "https://nuget.pkg.github.com/</a:t>
            </a:r>
            <a:r>
              <a:rPr lang="en-US" dirty="0" err="1">
                <a:effectLst/>
                <a:latin typeface="ui-monospace"/>
              </a:rPr>
              <a:t>betabit</a:t>
            </a:r>
            <a:r>
              <a:rPr lang="en-US" dirty="0">
                <a:effectLst/>
                <a:latin typeface="ui-monospace"/>
              </a:rPr>
              <a:t>-workshop/</a:t>
            </a:r>
            <a:r>
              <a:rPr lang="en-US" dirty="0" err="1">
                <a:effectLst/>
                <a:latin typeface="ui-monospace"/>
              </a:rPr>
              <a:t>index.json</a:t>
            </a:r>
            <a:r>
              <a:rPr lang="en-US" dirty="0">
                <a:effectLst/>
                <a:latin typeface="ui-monospace"/>
              </a:rPr>
              <a:t>"</a:t>
            </a:r>
          </a:p>
          <a:p>
            <a:pPr fontAlgn="ctr"/>
            <a:r>
              <a:rPr lang="en-US" dirty="0">
                <a:effectLst/>
                <a:latin typeface="ui-monospace"/>
              </a:rPr>
              <a:t>echo --- push package to source</a:t>
            </a:r>
          </a:p>
          <a:p>
            <a:pPr fontAlgn="ctr"/>
            <a:r>
              <a:rPr lang="en-US" dirty="0">
                <a:effectLst/>
                <a:latin typeface="ui-monospace"/>
              </a:rPr>
              <a:t>dotnet </a:t>
            </a:r>
            <a:r>
              <a:rPr lang="en-US" dirty="0" err="1">
                <a:effectLst/>
                <a:latin typeface="ui-monospace"/>
              </a:rPr>
              <a:t>nuget</a:t>
            </a:r>
            <a:r>
              <a:rPr lang="en-US" dirty="0">
                <a:effectLst/>
                <a:latin typeface="ui-monospace"/>
              </a:rPr>
              <a:t> push $</a:t>
            </a:r>
            <a:r>
              <a:rPr lang="en-US" dirty="0" err="1">
                <a:effectLst/>
                <a:latin typeface="ui-monospace"/>
              </a:rPr>
              <a:t>pkgname</a:t>
            </a:r>
            <a:r>
              <a:rPr lang="en-US" dirty="0">
                <a:effectLst/>
                <a:latin typeface="ui-monospace"/>
              </a:rPr>
              <a:t> --</a:t>
            </a:r>
            <a:r>
              <a:rPr lang="en-US" dirty="0" err="1">
                <a:effectLst/>
                <a:latin typeface="ui-monospace"/>
              </a:rPr>
              <a:t>api</a:t>
            </a:r>
            <a:r>
              <a:rPr lang="en-US" dirty="0">
                <a:effectLst/>
                <a:latin typeface="ui-monospace"/>
              </a:rPr>
              <a:t>-key ${{ </a:t>
            </a:r>
            <a:r>
              <a:rPr lang="en-US" dirty="0" err="1">
                <a:effectLst/>
                <a:latin typeface="ui-monospace"/>
              </a:rPr>
              <a:t>secrets.PACKAGEPAT</a:t>
            </a:r>
            <a:r>
              <a:rPr lang="en-US" dirty="0">
                <a:effectLst/>
                <a:latin typeface="ui-monospace"/>
              </a:rPr>
              <a:t> }} --source "</a:t>
            </a:r>
            <a:r>
              <a:rPr lang="en-US" dirty="0" err="1">
                <a:effectLst/>
                <a:latin typeface="ui-monospace"/>
              </a:rPr>
              <a:t>github</a:t>
            </a:r>
            <a:r>
              <a:rPr lang="en-US" dirty="0">
                <a:effectLst/>
                <a:latin typeface="ui-monospace"/>
              </a:rPr>
              <a:t>"</a:t>
            </a:r>
          </a:p>
          <a:p>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33</a:t>
            </a:fld>
            <a:endParaRPr lang="en-NL"/>
          </a:p>
        </p:txBody>
      </p:sp>
    </p:spTree>
    <p:extLst>
      <p:ext uri="{BB962C8B-B14F-4D97-AF65-F5344CB8AC3E}">
        <p14:creationId xmlns:p14="http://schemas.microsoft.com/office/powerpoint/2010/main" val="4115823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https://docs.github.com/en/code-security</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34</a:t>
            </a:fld>
            <a:endParaRPr lang="en-NL"/>
          </a:p>
        </p:txBody>
      </p:sp>
    </p:spTree>
    <p:extLst>
      <p:ext uri="{BB962C8B-B14F-4D97-AF65-F5344CB8AC3E}">
        <p14:creationId xmlns:p14="http://schemas.microsoft.com/office/powerpoint/2010/main" val="2842001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https://docs.github.com/en/code-security/secret-scanning/about-secret-scanning</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35</a:t>
            </a:fld>
            <a:endParaRPr lang="en-NL"/>
          </a:p>
        </p:txBody>
      </p:sp>
    </p:spTree>
    <p:extLst>
      <p:ext uri="{BB962C8B-B14F-4D97-AF65-F5344CB8AC3E}">
        <p14:creationId xmlns:p14="http://schemas.microsoft.com/office/powerpoint/2010/main" val="2107881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Vulerabillities</a:t>
            </a:r>
            <a:endParaRPr lang="en-US" dirty="0"/>
          </a:p>
          <a:p>
            <a:r>
              <a:rPr lang="en-US" dirty="0"/>
              <a:t>https://github.com/betabit-workshop/code-scanning</a:t>
            </a:r>
          </a:p>
          <a:p>
            <a:r>
              <a:rPr lang="en-US" dirty="0"/>
              <a:t>https://github.com/betabit-workshop/code-scanning/network/dependencies</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36</a:t>
            </a:fld>
            <a:endParaRPr lang="en-NL"/>
          </a:p>
        </p:txBody>
      </p:sp>
    </p:spTree>
    <p:extLst>
      <p:ext uri="{BB962C8B-B14F-4D97-AF65-F5344CB8AC3E}">
        <p14:creationId xmlns:p14="http://schemas.microsoft.com/office/powerpoint/2010/main" val="1898539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https://codeql.github.com/docs/</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37</a:t>
            </a:fld>
            <a:endParaRPr lang="en-NL"/>
          </a:p>
        </p:txBody>
      </p:sp>
    </p:spTree>
    <p:extLst>
      <p:ext uri="{BB962C8B-B14F-4D97-AF65-F5344CB8AC3E}">
        <p14:creationId xmlns:p14="http://schemas.microsoft.com/office/powerpoint/2010/main" val="2922778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https://github.com/organizations/betabit-workshop/billing/plans</a:t>
            </a:r>
          </a:p>
          <a:p>
            <a:endParaRPr lang="en-US" dirty="0"/>
          </a:p>
          <a:p>
            <a:r>
              <a:rPr lang="en-US" dirty="0"/>
              <a:t>https://github.com/pricing</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39</a:t>
            </a:fld>
            <a:endParaRPr lang="en-NL"/>
          </a:p>
        </p:txBody>
      </p:sp>
    </p:spTree>
    <p:extLst>
      <p:ext uri="{BB962C8B-B14F-4D97-AF65-F5344CB8AC3E}">
        <p14:creationId xmlns:p14="http://schemas.microsoft.com/office/powerpoint/2010/main" val="37616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40</a:t>
            </a:fld>
            <a:endParaRPr lang="en-NL"/>
          </a:p>
        </p:txBody>
      </p:sp>
    </p:spTree>
    <p:extLst>
      <p:ext uri="{BB962C8B-B14F-4D97-AF65-F5344CB8AC3E}">
        <p14:creationId xmlns:p14="http://schemas.microsoft.com/office/powerpoint/2010/main" val="333555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 Core-</a:t>
            </a:r>
            <a:r>
              <a:rPr lang="en-US" dirty="0" err="1"/>
              <a:t>api</a:t>
            </a:r>
            <a:endParaRPr lang="en-US" dirty="0"/>
          </a:p>
          <a:p>
            <a:r>
              <a:rPr lang="en-US" dirty="0"/>
              <a:t>Add yourself to the readme</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14</a:t>
            </a:fld>
            <a:endParaRPr lang="en-NL"/>
          </a:p>
        </p:txBody>
      </p:sp>
    </p:spTree>
    <p:extLst>
      <p:ext uri="{BB962C8B-B14F-4D97-AF65-F5344CB8AC3E}">
        <p14:creationId xmlns:p14="http://schemas.microsoft.com/office/powerpoint/2010/main" val="236004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indicate that work is in progress, you can link an issue to a pull request. When the pull request merges, the linked issue automatically closes.</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16</a:t>
            </a:fld>
            <a:endParaRPr lang="en-NL"/>
          </a:p>
        </p:txBody>
      </p:sp>
    </p:spTree>
    <p:extLst>
      <p:ext uri="{BB962C8B-B14F-4D97-AF65-F5344CB8AC3E}">
        <p14:creationId xmlns:p14="http://schemas.microsoft.com/office/powerpoint/2010/main" val="277371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and customize multiple views by filtering, sorting, grouping your issues and pull requests, adding custom fields to track metadata specific to your team, and visualize work with configurable charts. Rather than enforcing a specific methodology, a project provides flexible features you can customize to your team’s needs and processes.</a:t>
            </a:r>
          </a:p>
          <a:p>
            <a:endParaRPr lang="en-US" dirty="0"/>
          </a:p>
          <a:p>
            <a:r>
              <a:rPr lang="en-US" dirty="0"/>
              <a:t>https://github.com/orgs/betabit-workshop/projects</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17</a:t>
            </a:fld>
            <a:endParaRPr lang="en-NL"/>
          </a:p>
        </p:txBody>
      </p:sp>
    </p:spTree>
    <p:extLst>
      <p:ext uri="{BB962C8B-B14F-4D97-AF65-F5344CB8AC3E}">
        <p14:creationId xmlns:p14="http://schemas.microsoft.com/office/powerpoint/2010/main" val="3380183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https://github.com/orgs/betabit-workshop/teams</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19</a:t>
            </a:fld>
            <a:endParaRPr lang="en-NL"/>
          </a:p>
        </p:txBody>
      </p:sp>
    </p:spTree>
    <p:extLst>
      <p:ext uri="{BB962C8B-B14F-4D97-AF65-F5344CB8AC3E}">
        <p14:creationId xmlns:p14="http://schemas.microsoft.com/office/powerpoint/2010/main" val="3086519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Discussions give a space for more collaborative conversations by connecting and giving a more centralized area to connect and find information.</a:t>
            </a:r>
            <a:endParaRPr lang="en-NL" dirty="0"/>
          </a:p>
          <a:p>
            <a:endParaRPr lang="en-US" dirty="0"/>
          </a:p>
          <a:p>
            <a:endParaRPr lang="en-US" dirty="0"/>
          </a:p>
          <a:p>
            <a:r>
              <a:rPr lang="en-US" dirty="0"/>
              <a:t>https://github.com/betabit-workshop/betabit-workshop/discussions</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20</a:t>
            </a:fld>
            <a:endParaRPr lang="en-NL"/>
          </a:p>
        </p:txBody>
      </p:sp>
    </p:spTree>
    <p:extLst>
      <p:ext uri="{BB962C8B-B14F-4D97-AF65-F5344CB8AC3E}">
        <p14:creationId xmlns:p14="http://schemas.microsoft.com/office/powerpoint/2010/main" val="197002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https://docs.github.com/en/issues/tracking-your-work-with-issues/linking-a-pull-request-to-an-issue</a:t>
            </a:r>
          </a:p>
          <a:p>
            <a:r>
              <a:rPr lang="en-US" dirty="0"/>
              <a:t>https://gist.github.com/martinwoodward/8ad6296118c975510766d80310db71fd</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21</a:t>
            </a:fld>
            <a:endParaRPr lang="en-NL"/>
          </a:p>
        </p:txBody>
      </p:sp>
    </p:spTree>
    <p:extLst>
      <p:ext uri="{BB962C8B-B14F-4D97-AF65-F5344CB8AC3E}">
        <p14:creationId xmlns:p14="http://schemas.microsoft.com/office/powerpoint/2010/main" val="981954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24</a:t>
            </a:fld>
            <a:endParaRPr lang="en-NL"/>
          </a:p>
        </p:txBody>
      </p:sp>
    </p:spTree>
    <p:extLst>
      <p:ext uri="{BB962C8B-B14F-4D97-AF65-F5344CB8AC3E}">
        <p14:creationId xmlns:p14="http://schemas.microsoft.com/office/powerpoint/2010/main" val="173094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https://docs.github.com/en/actions/deployment/security-hardening-your-deployments/configuring-openid-connect-in-azure</a:t>
            </a:r>
          </a:p>
          <a:p>
            <a:r>
              <a:rPr lang="en-US" dirty="0"/>
              <a:t>https://learn.microsoft.com/en-us/azure/developer/github/connect-from-azure?tabs=azure-portal%2Cwindows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6E6E6"/>
                </a:solidFill>
                <a:effectLst/>
                <a:latin typeface="Segoe UI" panose="020B0502040204020203" pitchFamily="34" charset="0"/>
              </a:rPr>
              <a:t>Use the Azure login action with a service principal secret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6E6E6"/>
                </a:solidFill>
                <a:effectLst/>
                <a:latin typeface="Segoe UI" panose="020B0502040204020203" pitchFamily="34" charset="0"/>
              </a:rPr>
              <a:t>Use the Azure login action with OpenID Connect</a:t>
            </a:r>
          </a:p>
          <a:p>
            <a:endParaRPr lang="en-US" dirty="0"/>
          </a:p>
          <a:p>
            <a:r>
              <a:rPr lang="en-US" dirty="0"/>
              <a:t>https://github.com/oscarvantol/azure-oidc</a:t>
            </a:r>
            <a:endParaRPr lang="en-NL" dirty="0"/>
          </a:p>
        </p:txBody>
      </p:sp>
      <p:sp>
        <p:nvSpPr>
          <p:cNvPr id="4" name="Slide Number Placeholder 3"/>
          <p:cNvSpPr>
            <a:spLocks noGrp="1"/>
          </p:cNvSpPr>
          <p:nvPr>
            <p:ph type="sldNum" sz="quarter" idx="5"/>
          </p:nvPr>
        </p:nvSpPr>
        <p:spPr/>
        <p:txBody>
          <a:bodyPr/>
          <a:lstStyle/>
          <a:p>
            <a:fld id="{77D1A35E-23EE-4B3F-9C11-9BD72C478E97}" type="slidenum">
              <a:rPr lang="en-NL" smtClean="0"/>
              <a:t>25</a:t>
            </a:fld>
            <a:endParaRPr lang="en-NL"/>
          </a:p>
        </p:txBody>
      </p:sp>
    </p:spTree>
    <p:extLst>
      <p:ext uri="{BB962C8B-B14F-4D97-AF65-F5344CB8AC3E}">
        <p14:creationId xmlns:p14="http://schemas.microsoft.com/office/powerpoint/2010/main" val="2314973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AAA-48A1-A169-3A32-8561389821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B03165D1-04A4-699D-CEC0-1CFCA2D1E2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9FEBCFC8-0922-70BB-ADFB-F9DB1CF5503C}"/>
              </a:ext>
            </a:extLst>
          </p:cNvPr>
          <p:cNvSpPr>
            <a:spLocks noGrp="1"/>
          </p:cNvSpPr>
          <p:nvPr>
            <p:ph type="dt" sz="half" idx="10"/>
          </p:nvPr>
        </p:nvSpPr>
        <p:spPr/>
        <p:txBody>
          <a:bodyPr/>
          <a:lstStyle/>
          <a:p>
            <a:fld id="{04C165C7-9190-40FC-87FC-4C792E57609F}" type="datetimeFigureOut">
              <a:rPr lang="en-NL" smtClean="0"/>
              <a:t>24/11/2022</a:t>
            </a:fld>
            <a:endParaRPr lang="en-NL"/>
          </a:p>
        </p:txBody>
      </p:sp>
      <p:sp>
        <p:nvSpPr>
          <p:cNvPr id="5" name="Footer Placeholder 4">
            <a:extLst>
              <a:ext uri="{FF2B5EF4-FFF2-40B4-BE49-F238E27FC236}">
                <a16:creationId xmlns:a16="http://schemas.microsoft.com/office/drawing/2014/main" id="{87EC1C95-420F-9841-4C00-D9A58B75E16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2CEC523-8FBC-FAA9-2D3B-716104A4771F}"/>
              </a:ext>
            </a:extLst>
          </p:cNvPr>
          <p:cNvSpPr>
            <a:spLocks noGrp="1"/>
          </p:cNvSpPr>
          <p:nvPr>
            <p:ph type="sldNum" sz="quarter" idx="12"/>
          </p:nvPr>
        </p:nvSpPr>
        <p:spPr/>
        <p:txBody>
          <a:bodyPr/>
          <a:lstStyle/>
          <a:p>
            <a:fld id="{5AD6469F-788E-4B2F-8A35-7C0A6ADC715B}" type="slidenum">
              <a:rPr lang="en-NL" smtClean="0"/>
              <a:t>‹#›</a:t>
            </a:fld>
            <a:endParaRPr lang="en-NL"/>
          </a:p>
        </p:txBody>
      </p:sp>
    </p:spTree>
    <p:extLst>
      <p:ext uri="{BB962C8B-B14F-4D97-AF65-F5344CB8AC3E}">
        <p14:creationId xmlns:p14="http://schemas.microsoft.com/office/powerpoint/2010/main" val="3325060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B530-CDB9-7AA6-B489-38E85C57C3CA}"/>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3C102CC4-3CA0-37B3-C548-D197BF465B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2924280-3209-1B37-ADFD-CA748DF803F2}"/>
              </a:ext>
            </a:extLst>
          </p:cNvPr>
          <p:cNvSpPr>
            <a:spLocks noGrp="1"/>
          </p:cNvSpPr>
          <p:nvPr>
            <p:ph type="dt" sz="half" idx="10"/>
          </p:nvPr>
        </p:nvSpPr>
        <p:spPr/>
        <p:txBody>
          <a:bodyPr/>
          <a:lstStyle/>
          <a:p>
            <a:fld id="{04C165C7-9190-40FC-87FC-4C792E57609F}" type="datetimeFigureOut">
              <a:rPr lang="en-NL" smtClean="0"/>
              <a:t>24/11/2022</a:t>
            </a:fld>
            <a:endParaRPr lang="en-NL"/>
          </a:p>
        </p:txBody>
      </p:sp>
      <p:sp>
        <p:nvSpPr>
          <p:cNvPr id="5" name="Footer Placeholder 4">
            <a:extLst>
              <a:ext uri="{FF2B5EF4-FFF2-40B4-BE49-F238E27FC236}">
                <a16:creationId xmlns:a16="http://schemas.microsoft.com/office/drawing/2014/main" id="{D4E77861-BFB6-9410-6DF8-182121F4D75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898AC90-F5D3-7BCB-CCDF-632C017E40BD}"/>
              </a:ext>
            </a:extLst>
          </p:cNvPr>
          <p:cNvSpPr>
            <a:spLocks noGrp="1"/>
          </p:cNvSpPr>
          <p:nvPr>
            <p:ph type="sldNum" sz="quarter" idx="12"/>
          </p:nvPr>
        </p:nvSpPr>
        <p:spPr/>
        <p:txBody>
          <a:bodyPr/>
          <a:lstStyle/>
          <a:p>
            <a:fld id="{5AD6469F-788E-4B2F-8A35-7C0A6ADC715B}" type="slidenum">
              <a:rPr lang="en-NL" smtClean="0"/>
              <a:t>‹#›</a:t>
            </a:fld>
            <a:endParaRPr lang="en-NL"/>
          </a:p>
        </p:txBody>
      </p:sp>
    </p:spTree>
    <p:extLst>
      <p:ext uri="{BB962C8B-B14F-4D97-AF65-F5344CB8AC3E}">
        <p14:creationId xmlns:p14="http://schemas.microsoft.com/office/powerpoint/2010/main" val="313828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8634E0-CDD0-5F36-1883-A798AFD6EB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44887601-37E6-5CC9-9500-B960DF11D4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5709A93-9D76-7877-5CD9-510302713A31}"/>
              </a:ext>
            </a:extLst>
          </p:cNvPr>
          <p:cNvSpPr>
            <a:spLocks noGrp="1"/>
          </p:cNvSpPr>
          <p:nvPr>
            <p:ph type="dt" sz="half" idx="10"/>
          </p:nvPr>
        </p:nvSpPr>
        <p:spPr/>
        <p:txBody>
          <a:bodyPr/>
          <a:lstStyle/>
          <a:p>
            <a:fld id="{04C165C7-9190-40FC-87FC-4C792E57609F}" type="datetimeFigureOut">
              <a:rPr lang="en-NL" smtClean="0"/>
              <a:t>24/11/2022</a:t>
            </a:fld>
            <a:endParaRPr lang="en-NL"/>
          </a:p>
        </p:txBody>
      </p:sp>
      <p:sp>
        <p:nvSpPr>
          <p:cNvPr id="5" name="Footer Placeholder 4">
            <a:extLst>
              <a:ext uri="{FF2B5EF4-FFF2-40B4-BE49-F238E27FC236}">
                <a16:creationId xmlns:a16="http://schemas.microsoft.com/office/drawing/2014/main" id="{B073201A-EC40-C5B1-7688-E6CC972AF10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B051A1F-F905-EABA-4F33-C51DACF34C1C}"/>
              </a:ext>
            </a:extLst>
          </p:cNvPr>
          <p:cNvSpPr>
            <a:spLocks noGrp="1"/>
          </p:cNvSpPr>
          <p:nvPr>
            <p:ph type="sldNum" sz="quarter" idx="12"/>
          </p:nvPr>
        </p:nvSpPr>
        <p:spPr/>
        <p:txBody>
          <a:bodyPr/>
          <a:lstStyle/>
          <a:p>
            <a:fld id="{5AD6469F-788E-4B2F-8A35-7C0A6ADC715B}" type="slidenum">
              <a:rPr lang="en-NL" smtClean="0"/>
              <a:t>‹#›</a:t>
            </a:fld>
            <a:endParaRPr lang="en-NL"/>
          </a:p>
        </p:txBody>
      </p:sp>
    </p:spTree>
    <p:extLst>
      <p:ext uri="{BB962C8B-B14F-4D97-AF65-F5344CB8AC3E}">
        <p14:creationId xmlns:p14="http://schemas.microsoft.com/office/powerpoint/2010/main" val="3338313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D260-7DB1-7B0F-11D2-AF0A16925312}"/>
              </a:ext>
            </a:extLst>
          </p:cNvPr>
          <p:cNvSpPr>
            <a:spLocks noGrp="1"/>
          </p:cNvSpPr>
          <p:nvPr>
            <p:ph type="title"/>
          </p:nvPr>
        </p:nvSpPr>
        <p:spPr/>
        <p:txBody>
          <a:bodyPr/>
          <a:lstStyle>
            <a:lvl1pPr>
              <a:defRPr>
                <a:latin typeface="-apple-system"/>
              </a:defRPr>
            </a:lvl1pPr>
          </a:lstStyle>
          <a:p>
            <a:r>
              <a:rPr lang="en-US" dirty="0"/>
              <a:t>Click to edit Master title style</a:t>
            </a:r>
            <a:endParaRPr lang="en-NL" dirty="0"/>
          </a:p>
        </p:txBody>
      </p:sp>
      <p:sp>
        <p:nvSpPr>
          <p:cNvPr id="3" name="Content Placeholder 2">
            <a:extLst>
              <a:ext uri="{FF2B5EF4-FFF2-40B4-BE49-F238E27FC236}">
                <a16:creationId xmlns:a16="http://schemas.microsoft.com/office/drawing/2014/main" id="{BA14BF9B-EB92-4400-2141-EEC67D50D3A2}"/>
              </a:ext>
            </a:extLst>
          </p:cNvPr>
          <p:cNvSpPr>
            <a:spLocks noGrp="1"/>
          </p:cNvSpPr>
          <p:nvPr>
            <p:ph idx="1"/>
          </p:nvPr>
        </p:nvSpPr>
        <p:spPr/>
        <p:txBody>
          <a:bodyPr/>
          <a:lstStyle>
            <a:lvl1pPr>
              <a:defRPr>
                <a:latin typeface="-apple-system"/>
              </a:defRPr>
            </a:lvl1pPr>
            <a:lvl2pPr>
              <a:defRPr>
                <a:latin typeface="-apple-system"/>
              </a:defRPr>
            </a:lvl2pPr>
            <a:lvl3pPr>
              <a:defRPr>
                <a:latin typeface="-apple-system"/>
              </a:defRPr>
            </a:lvl3pPr>
            <a:lvl4pPr>
              <a:defRPr>
                <a:latin typeface="-apple-system"/>
              </a:defRPr>
            </a:lvl4pPr>
            <a:lvl5pPr>
              <a:defRPr>
                <a:latin typeface="-apple-syste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43BFDBB9-77FF-F2F9-D27F-B3D3D011BBD8}"/>
              </a:ext>
            </a:extLst>
          </p:cNvPr>
          <p:cNvSpPr>
            <a:spLocks noGrp="1"/>
          </p:cNvSpPr>
          <p:nvPr>
            <p:ph type="dt" sz="half" idx="10"/>
          </p:nvPr>
        </p:nvSpPr>
        <p:spPr/>
        <p:txBody>
          <a:bodyPr/>
          <a:lstStyle/>
          <a:p>
            <a:fld id="{04C165C7-9190-40FC-87FC-4C792E57609F}" type="datetimeFigureOut">
              <a:rPr lang="en-NL" smtClean="0"/>
              <a:t>24/11/2022</a:t>
            </a:fld>
            <a:endParaRPr lang="en-NL"/>
          </a:p>
        </p:txBody>
      </p:sp>
      <p:sp>
        <p:nvSpPr>
          <p:cNvPr id="5" name="Footer Placeholder 4">
            <a:extLst>
              <a:ext uri="{FF2B5EF4-FFF2-40B4-BE49-F238E27FC236}">
                <a16:creationId xmlns:a16="http://schemas.microsoft.com/office/drawing/2014/main" id="{B71165FE-4751-9D23-6C69-69959478132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22093E8-B320-8C9E-A744-C618BF2899FE}"/>
              </a:ext>
            </a:extLst>
          </p:cNvPr>
          <p:cNvSpPr>
            <a:spLocks noGrp="1"/>
          </p:cNvSpPr>
          <p:nvPr>
            <p:ph type="sldNum" sz="quarter" idx="12"/>
          </p:nvPr>
        </p:nvSpPr>
        <p:spPr/>
        <p:txBody>
          <a:bodyPr/>
          <a:lstStyle/>
          <a:p>
            <a:fld id="{5AD6469F-788E-4B2F-8A35-7C0A6ADC715B}" type="slidenum">
              <a:rPr lang="en-NL" smtClean="0"/>
              <a:t>‹#›</a:t>
            </a:fld>
            <a:endParaRPr lang="en-NL"/>
          </a:p>
        </p:txBody>
      </p:sp>
    </p:spTree>
    <p:extLst>
      <p:ext uri="{BB962C8B-B14F-4D97-AF65-F5344CB8AC3E}">
        <p14:creationId xmlns:p14="http://schemas.microsoft.com/office/powerpoint/2010/main" val="311432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55DC-C0F6-C769-6485-C310BA823574}"/>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582C139B-AC02-C596-642D-D8B68B726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04C193-5BF5-B6EF-2D2F-9682D5D053AD}"/>
              </a:ext>
            </a:extLst>
          </p:cNvPr>
          <p:cNvSpPr>
            <a:spLocks noGrp="1"/>
          </p:cNvSpPr>
          <p:nvPr>
            <p:ph type="dt" sz="half" idx="10"/>
          </p:nvPr>
        </p:nvSpPr>
        <p:spPr/>
        <p:txBody>
          <a:bodyPr/>
          <a:lstStyle/>
          <a:p>
            <a:fld id="{04C165C7-9190-40FC-87FC-4C792E57609F}" type="datetimeFigureOut">
              <a:rPr lang="en-NL" smtClean="0"/>
              <a:t>24/11/2022</a:t>
            </a:fld>
            <a:endParaRPr lang="en-NL"/>
          </a:p>
        </p:txBody>
      </p:sp>
      <p:sp>
        <p:nvSpPr>
          <p:cNvPr id="5" name="Footer Placeholder 4">
            <a:extLst>
              <a:ext uri="{FF2B5EF4-FFF2-40B4-BE49-F238E27FC236}">
                <a16:creationId xmlns:a16="http://schemas.microsoft.com/office/drawing/2014/main" id="{E249E546-6FE6-26DA-6927-F1E331D5D7B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27915E1-F505-05D1-58F4-B1ED8DDDB111}"/>
              </a:ext>
            </a:extLst>
          </p:cNvPr>
          <p:cNvSpPr>
            <a:spLocks noGrp="1"/>
          </p:cNvSpPr>
          <p:nvPr>
            <p:ph type="sldNum" sz="quarter" idx="12"/>
          </p:nvPr>
        </p:nvSpPr>
        <p:spPr/>
        <p:txBody>
          <a:bodyPr/>
          <a:lstStyle/>
          <a:p>
            <a:fld id="{5AD6469F-788E-4B2F-8A35-7C0A6ADC715B}" type="slidenum">
              <a:rPr lang="en-NL" smtClean="0"/>
              <a:t>‹#›</a:t>
            </a:fld>
            <a:endParaRPr lang="en-NL"/>
          </a:p>
        </p:txBody>
      </p:sp>
    </p:spTree>
    <p:extLst>
      <p:ext uri="{BB962C8B-B14F-4D97-AF65-F5344CB8AC3E}">
        <p14:creationId xmlns:p14="http://schemas.microsoft.com/office/powerpoint/2010/main" val="3949145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A84D-C89E-7AB6-F280-AB718F5EF757}"/>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BF2DC446-A06F-25C8-5436-17FD4F6DEC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A52E391C-50D4-4832-53C4-7090820340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2AF46ACF-1090-312C-570B-A64BA5A930FE}"/>
              </a:ext>
            </a:extLst>
          </p:cNvPr>
          <p:cNvSpPr>
            <a:spLocks noGrp="1"/>
          </p:cNvSpPr>
          <p:nvPr>
            <p:ph type="dt" sz="half" idx="10"/>
          </p:nvPr>
        </p:nvSpPr>
        <p:spPr/>
        <p:txBody>
          <a:bodyPr/>
          <a:lstStyle/>
          <a:p>
            <a:fld id="{04C165C7-9190-40FC-87FC-4C792E57609F}" type="datetimeFigureOut">
              <a:rPr lang="en-NL" smtClean="0"/>
              <a:t>24/11/2022</a:t>
            </a:fld>
            <a:endParaRPr lang="en-NL"/>
          </a:p>
        </p:txBody>
      </p:sp>
      <p:sp>
        <p:nvSpPr>
          <p:cNvPr id="6" name="Footer Placeholder 5">
            <a:extLst>
              <a:ext uri="{FF2B5EF4-FFF2-40B4-BE49-F238E27FC236}">
                <a16:creationId xmlns:a16="http://schemas.microsoft.com/office/drawing/2014/main" id="{8B45297D-5229-1307-9820-9C5FB1D017D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C8C4BCD-3ABA-CB64-1B0C-06B508A32806}"/>
              </a:ext>
            </a:extLst>
          </p:cNvPr>
          <p:cNvSpPr>
            <a:spLocks noGrp="1"/>
          </p:cNvSpPr>
          <p:nvPr>
            <p:ph type="sldNum" sz="quarter" idx="12"/>
          </p:nvPr>
        </p:nvSpPr>
        <p:spPr/>
        <p:txBody>
          <a:bodyPr/>
          <a:lstStyle/>
          <a:p>
            <a:fld id="{5AD6469F-788E-4B2F-8A35-7C0A6ADC715B}" type="slidenum">
              <a:rPr lang="en-NL" smtClean="0"/>
              <a:t>‹#›</a:t>
            </a:fld>
            <a:endParaRPr lang="en-NL"/>
          </a:p>
        </p:txBody>
      </p:sp>
    </p:spTree>
    <p:extLst>
      <p:ext uri="{BB962C8B-B14F-4D97-AF65-F5344CB8AC3E}">
        <p14:creationId xmlns:p14="http://schemas.microsoft.com/office/powerpoint/2010/main" val="101955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081C5-AC69-359F-E49D-8BB0C466A4A3}"/>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98A0C1A9-A1C4-8D85-CF3E-41166AE298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A1C125-0646-8706-E65E-CC003ED139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D6944846-E75F-641C-43CE-03F3F547B4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2FF00C-965F-4C3F-2914-32D9968438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53C1F652-B4DF-93BD-8BA6-974A2021BAE9}"/>
              </a:ext>
            </a:extLst>
          </p:cNvPr>
          <p:cNvSpPr>
            <a:spLocks noGrp="1"/>
          </p:cNvSpPr>
          <p:nvPr>
            <p:ph type="dt" sz="half" idx="10"/>
          </p:nvPr>
        </p:nvSpPr>
        <p:spPr/>
        <p:txBody>
          <a:bodyPr/>
          <a:lstStyle/>
          <a:p>
            <a:fld id="{04C165C7-9190-40FC-87FC-4C792E57609F}" type="datetimeFigureOut">
              <a:rPr lang="en-NL" smtClean="0"/>
              <a:t>24/11/2022</a:t>
            </a:fld>
            <a:endParaRPr lang="en-NL"/>
          </a:p>
        </p:txBody>
      </p:sp>
      <p:sp>
        <p:nvSpPr>
          <p:cNvPr id="8" name="Footer Placeholder 7">
            <a:extLst>
              <a:ext uri="{FF2B5EF4-FFF2-40B4-BE49-F238E27FC236}">
                <a16:creationId xmlns:a16="http://schemas.microsoft.com/office/drawing/2014/main" id="{8A31BEA4-D363-0B8F-3485-ED3E5578C86B}"/>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9081A6A6-D091-9047-1C7F-605318B5B072}"/>
              </a:ext>
            </a:extLst>
          </p:cNvPr>
          <p:cNvSpPr>
            <a:spLocks noGrp="1"/>
          </p:cNvSpPr>
          <p:nvPr>
            <p:ph type="sldNum" sz="quarter" idx="12"/>
          </p:nvPr>
        </p:nvSpPr>
        <p:spPr/>
        <p:txBody>
          <a:bodyPr/>
          <a:lstStyle/>
          <a:p>
            <a:fld id="{5AD6469F-788E-4B2F-8A35-7C0A6ADC715B}" type="slidenum">
              <a:rPr lang="en-NL" smtClean="0"/>
              <a:t>‹#›</a:t>
            </a:fld>
            <a:endParaRPr lang="en-NL"/>
          </a:p>
        </p:txBody>
      </p:sp>
    </p:spTree>
    <p:extLst>
      <p:ext uri="{BB962C8B-B14F-4D97-AF65-F5344CB8AC3E}">
        <p14:creationId xmlns:p14="http://schemas.microsoft.com/office/powerpoint/2010/main" val="1208141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BE5D0-AE05-18F0-D3EE-1FFB61C4C9EF}"/>
              </a:ext>
            </a:extLst>
          </p:cNvPr>
          <p:cNvSpPr>
            <a:spLocks noGrp="1"/>
          </p:cNvSpPr>
          <p:nvPr>
            <p:ph type="title"/>
          </p:nvPr>
        </p:nvSpPr>
        <p:spPr/>
        <p:txBody>
          <a:bodyPr/>
          <a:lstStyle/>
          <a:p>
            <a:r>
              <a:rPr lang="en-US" dirty="0"/>
              <a:t>Click to edit Master title style</a:t>
            </a:r>
            <a:endParaRPr lang="en-NL" dirty="0"/>
          </a:p>
        </p:txBody>
      </p:sp>
      <p:sp>
        <p:nvSpPr>
          <p:cNvPr id="3" name="Date Placeholder 2">
            <a:extLst>
              <a:ext uri="{FF2B5EF4-FFF2-40B4-BE49-F238E27FC236}">
                <a16:creationId xmlns:a16="http://schemas.microsoft.com/office/drawing/2014/main" id="{96EBB2A6-5525-A9D3-6265-35462B67E398}"/>
              </a:ext>
            </a:extLst>
          </p:cNvPr>
          <p:cNvSpPr>
            <a:spLocks noGrp="1"/>
          </p:cNvSpPr>
          <p:nvPr>
            <p:ph type="dt" sz="half" idx="10"/>
          </p:nvPr>
        </p:nvSpPr>
        <p:spPr/>
        <p:txBody>
          <a:bodyPr/>
          <a:lstStyle/>
          <a:p>
            <a:fld id="{04C165C7-9190-40FC-87FC-4C792E57609F}" type="datetimeFigureOut">
              <a:rPr lang="en-NL" smtClean="0"/>
              <a:t>24/11/2022</a:t>
            </a:fld>
            <a:endParaRPr lang="en-NL"/>
          </a:p>
        </p:txBody>
      </p:sp>
      <p:sp>
        <p:nvSpPr>
          <p:cNvPr id="4" name="Footer Placeholder 3">
            <a:extLst>
              <a:ext uri="{FF2B5EF4-FFF2-40B4-BE49-F238E27FC236}">
                <a16:creationId xmlns:a16="http://schemas.microsoft.com/office/drawing/2014/main" id="{28ABFE0D-C97B-D26E-686F-C8D97A603C59}"/>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32D32F7-9704-2443-FB9F-7A02024DD08C}"/>
              </a:ext>
            </a:extLst>
          </p:cNvPr>
          <p:cNvSpPr>
            <a:spLocks noGrp="1"/>
          </p:cNvSpPr>
          <p:nvPr>
            <p:ph type="sldNum" sz="quarter" idx="12"/>
          </p:nvPr>
        </p:nvSpPr>
        <p:spPr/>
        <p:txBody>
          <a:bodyPr/>
          <a:lstStyle/>
          <a:p>
            <a:fld id="{5AD6469F-788E-4B2F-8A35-7C0A6ADC715B}" type="slidenum">
              <a:rPr lang="en-NL" smtClean="0"/>
              <a:t>‹#›</a:t>
            </a:fld>
            <a:endParaRPr lang="en-NL"/>
          </a:p>
        </p:txBody>
      </p:sp>
    </p:spTree>
    <p:extLst>
      <p:ext uri="{BB962C8B-B14F-4D97-AF65-F5344CB8AC3E}">
        <p14:creationId xmlns:p14="http://schemas.microsoft.com/office/powerpoint/2010/main" val="1142012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7E9E44-913A-A63C-F400-6786F8A0427C}"/>
              </a:ext>
            </a:extLst>
          </p:cNvPr>
          <p:cNvSpPr>
            <a:spLocks noGrp="1"/>
          </p:cNvSpPr>
          <p:nvPr>
            <p:ph type="dt" sz="half" idx="10"/>
          </p:nvPr>
        </p:nvSpPr>
        <p:spPr/>
        <p:txBody>
          <a:bodyPr/>
          <a:lstStyle/>
          <a:p>
            <a:fld id="{04C165C7-9190-40FC-87FC-4C792E57609F}" type="datetimeFigureOut">
              <a:rPr lang="en-NL" smtClean="0"/>
              <a:t>24/11/2022</a:t>
            </a:fld>
            <a:endParaRPr lang="en-NL"/>
          </a:p>
        </p:txBody>
      </p:sp>
      <p:sp>
        <p:nvSpPr>
          <p:cNvPr id="3" name="Footer Placeholder 2">
            <a:extLst>
              <a:ext uri="{FF2B5EF4-FFF2-40B4-BE49-F238E27FC236}">
                <a16:creationId xmlns:a16="http://schemas.microsoft.com/office/drawing/2014/main" id="{43E2307F-0132-DE6E-95C7-CA210F3112A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95372571-0E32-3FF7-6C19-40C87080751C}"/>
              </a:ext>
            </a:extLst>
          </p:cNvPr>
          <p:cNvSpPr>
            <a:spLocks noGrp="1"/>
          </p:cNvSpPr>
          <p:nvPr>
            <p:ph type="sldNum" sz="quarter" idx="12"/>
          </p:nvPr>
        </p:nvSpPr>
        <p:spPr/>
        <p:txBody>
          <a:bodyPr/>
          <a:lstStyle/>
          <a:p>
            <a:fld id="{5AD6469F-788E-4B2F-8A35-7C0A6ADC715B}" type="slidenum">
              <a:rPr lang="en-NL" smtClean="0"/>
              <a:t>‹#›</a:t>
            </a:fld>
            <a:endParaRPr lang="en-NL"/>
          </a:p>
        </p:txBody>
      </p:sp>
    </p:spTree>
    <p:extLst>
      <p:ext uri="{BB962C8B-B14F-4D97-AF65-F5344CB8AC3E}">
        <p14:creationId xmlns:p14="http://schemas.microsoft.com/office/powerpoint/2010/main" val="1804550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6F34-AB8B-2019-3767-049FA0858C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EB1C2C3C-E3CE-24E8-72CB-346B74059C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0CE04151-40E4-B379-E2CE-9FDCE30C9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9EC49F-6F1C-E21B-AA72-0419FAA55105}"/>
              </a:ext>
            </a:extLst>
          </p:cNvPr>
          <p:cNvSpPr>
            <a:spLocks noGrp="1"/>
          </p:cNvSpPr>
          <p:nvPr>
            <p:ph type="dt" sz="half" idx="10"/>
          </p:nvPr>
        </p:nvSpPr>
        <p:spPr/>
        <p:txBody>
          <a:bodyPr/>
          <a:lstStyle/>
          <a:p>
            <a:fld id="{04C165C7-9190-40FC-87FC-4C792E57609F}" type="datetimeFigureOut">
              <a:rPr lang="en-NL" smtClean="0"/>
              <a:t>24/11/2022</a:t>
            </a:fld>
            <a:endParaRPr lang="en-NL"/>
          </a:p>
        </p:txBody>
      </p:sp>
      <p:sp>
        <p:nvSpPr>
          <p:cNvPr id="6" name="Footer Placeholder 5">
            <a:extLst>
              <a:ext uri="{FF2B5EF4-FFF2-40B4-BE49-F238E27FC236}">
                <a16:creationId xmlns:a16="http://schemas.microsoft.com/office/drawing/2014/main" id="{064B076F-BAB6-2707-0723-49034197869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DE0FF77-2378-EED6-8575-9941FF861178}"/>
              </a:ext>
            </a:extLst>
          </p:cNvPr>
          <p:cNvSpPr>
            <a:spLocks noGrp="1"/>
          </p:cNvSpPr>
          <p:nvPr>
            <p:ph type="sldNum" sz="quarter" idx="12"/>
          </p:nvPr>
        </p:nvSpPr>
        <p:spPr/>
        <p:txBody>
          <a:bodyPr/>
          <a:lstStyle/>
          <a:p>
            <a:fld id="{5AD6469F-788E-4B2F-8A35-7C0A6ADC715B}" type="slidenum">
              <a:rPr lang="en-NL" smtClean="0"/>
              <a:t>‹#›</a:t>
            </a:fld>
            <a:endParaRPr lang="en-NL"/>
          </a:p>
        </p:txBody>
      </p:sp>
    </p:spTree>
    <p:extLst>
      <p:ext uri="{BB962C8B-B14F-4D97-AF65-F5344CB8AC3E}">
        <p14:creationId xmlns:p14="http://schemas.microsoft.com/office/powerpoint/2010/main" val="2434751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679D-2BAB-BCEA-0970-1E47F28D8D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F2DEAD0-1F71-E239-D9A8-E1E15DE875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A993C982-9AE3-1154-D693-2B4D27D00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E3ACE2-6589-ECB1-ABBA-9467547F8FE1}"/>
              </a:ext>
            </a:extLst>
          </p:cNvPr>
          <p:cNvSpPr>
            <a:spLocks noGrp="1"/>
          </p:cNvSpPr>
          <p:nvPr>
            <p:ph type="dt" sz="half" idx="10"/>
          </p:nvPr>
        </p:nvSpPr>
        <p:spPr/>
        <p:txBody>
          <a:bodyPr/>
          <a:lstStyle/>
          <a:p>
            <a:fld id="{04C165C7-9190-40FC-87FC-4C792E57609F}" type="datetimeFigureOut">
              <a:rPr lang="en-NL" smtClean="0"/>
              <a:t>24/11/2022</a:t>
            </a:fld>
            <a:endParaRPr lang="en-NL"/>
          </a:p>
        </p:txBody>
      </p:sp>
      <p:sp>
        <p:nvSpPr>
          <p:cNvPr id="6" name="Footer Placeholder 5">
            <a:extLst>
              <a:ext uri="{FF2B5EF4-FFF2-40B4-BE49-F238E27FC236}">
                <a16:creationId xmlns:a16="http://schemas.microsoft.com/office/drawing/2014/main" id="{918A79BE-7B7B-D6E9-FF96-3346BFD5650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1B793B0-3CAF-6079-AB56-0EAB21F6F109}"/>
              </a:ext>
            </a:extLst>
          </p:cNvPr>
          <p:cNvSpPr>
            <a:spLocks noGrp="1"/>
          </p:cNvSpPr>
          <p:nvPr>
            <p:ph type="sldNum" sz="quarter" idx="12"/>
          </p:nvPr>
        </p:nvSpPr>
        <p:spPr/>
        <p:txBody>
          <a:bodyPr/>
          <a:lstStyle/>
          <a:p>
            <a:fld id="{5AD6469F-788E-4B2F-8A35-7C0A6ADC715B}" type="slidenum">
              <a:rPr lang="en-NL" smtClean="0"/>
              <a:t>‹#›</a:t>
            </a:fld>
            <a:endParaRPr lang="en-NL"/>
          </a:p>
        </p:txBody>
      </p:sp>
    </p:spTree>
    <p:extLst>
      <p:ext uri="{BB962C8B-B14F-4D97-AF65-F5344CB8AC3E}">
        <p14:creationId xmlns:p14="http://schemas.microsoft.com/office/powerpoint/2010/main" val="67134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4CE6C3-359F-5CAC-763C-7CBE302A1B3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421134" y="87070"/>
            <a:ext cx="405543" cy="405543"/>
          </a:xfrm>
          <a:prstGeom prst="rect">
            <a:avLst/>
          </a:prstGeom>
        </p:spPr>
      </p:pic>
      <p:sp>
        <p:nvSpPr>
          <p:cNvPr id="2" name="Title Placeholder 1">
            <a:extLst>
              <a:ext uri="{FF2B5EF4-FFF2-40B4-BE49-F238E27FC236}">
                <a16:creationId xmlns:a16="http://schemas.microsoft.com/office/drawing/2014/main" id="{B845B7A6-D8D6-5D0C-AFBB-0403E3E654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NL" dirty="0"/>
          </a:p>
        </p:txBody>
      </p:sp>
      <p:sp>
        <p:nvSpPr>
          <p:cNvPr id="3" name="Text Placeholder 2">
            <a:extLst>
              <a:ext uri="{FF2B5EF4-FFF2-40B4-BE49-F238E27FC236}">
                <a16:creationId xmlns:a16="http://schemas.microsoft.com/office/drawing/2014/main" id="{B7BB2EFD-C9F9-384D-0FF8-E46CEA8582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Date Placeholder 3">
            <a:extLst>
              <a:ext uri="{FF2B5EF4-FFF2-40B4-BE49-F238E27FC236}">
                <a16:creationId xmlns:a16="http://schemas.microsoft.com/office/drawing/2014/main" id="{D4F07E65-7C43-A51A-84EA-E2BC57A8F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165C7-9190-40FC-87FC-4C792E57609F}" type="datetimeFigureOut">
              <a:rPr lang="en-NL" smtClean="0"/>
              <a:t>24/11/2022</a:t>
            </a:fld>
            <a:endParaRPr lang="en-NL"/>
          </a:p>
        </p:txBody>
      </p:sp>
      <p:sp>
        <p:nvSpPr>
          <p:cNvPr id="5" name="Footer Placeholder 4">
            <a:extLst>
              <a:ext uri="{FF2B5EF4-FFF2-40B4-BE49-F238E27FC236}">
                <a16:creationId xmlns:a16="http://schemas.microsoft.com/office/drawing/2014/main" id="{3AD02497-D501-A8A9-C009-D7DAAD55A5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FF6050FB-96A7-5B13-41CC-97B5263E8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6469F-788E-4B2F-8A35-7C0A6ADC715B}" type="slidenum">
              <a:rPr lang="en-NL" smtClean="0"/>
              <a:t>‹#›</a:t>
            </a:fld>
            <a:endParaRPr lang="en-NL"/>
          </a:p>
        </p:txBody>
      </p:sp>
      <p:pic>
        <p:nvPicPr>
          <p:cNvPr id="7" name="Picture 6" descr="Icon&#10;&#10;Description automatically generated">
            <a:extLst>
              <a:ext uri="{FF2B5EF4-FFF2-40B4-BE49-F238E27FC236}">
                <a16:creationId xmlns:a16="http://schemas.microsoft.com/office/drawing/2014/main" id="{D2D12B4F-E55C-72E4-9D8B-7213A4CB889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623906" y="133667"/>
            <a:ext cx="462915" cy="462915"/>
          </a:xfrm>
          <a:prstGeom prst="rect">
            <a:avLst/>
          </a:prstGeom>
        </p:spPr>
      </p:pic>
    </p:spTree>
    <p:extLst>
      <p:ext uri="{BB962C8B-B14F-4D97-AF65-F5344CB8AC3E}">
        <p14:creationId xmlns:p14="http://schemas.microsoft.com/office/powerpoint/2010/main" val="2794366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pple-system"/>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pple-syste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pple-system"/>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pple-system"/>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ple-system"/>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ple-system"/>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etabit-workshop/core-api"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14887-1106-4516-1E61-7911B07312D3}"/>
              </a:ext>
            </a:extLst>
          </p:cNvPr>
          <p:cNvSpPr>
            <a:spLocks noGrp="1"/>
          </p:cNvSpPr>
          <p:nvPr>
            <p:ph type="ctrTitle"/>
          </p:nvPr>
        </p:nvSpPr>
        <p:spPr/>
        <p:txBody>
          <a:bodyPr/>
          <a:lstStyle/>
          <a:p>
            <a:r>
              <a:rPr lang="en-US" dirty="0"/>
              <a:t>DevOps</a:t>
            </a:r>
            <a:endParaRPr lang="en-NL" dirty="0"/>
          </a:p>
        </p:txBody>
      </p:sp>
      <p:sp>
        <p:nvSpPr>
          <p:cNvPr id="3" name="Subtitle 2">
            <a:extLst>
              <a:ext uri="{FF2B5EF4-FFF2-40B4-BE49-F238E27FC236}">
                <a16:creationId xmlns:a16="http://schemas.microsoft.com/office/drawing/2014/main" id="{39D16C5D-82E5-283D-8C61-BD8BD419F9F1}"/>
              </a:ext>
            </a:extLst>
          </p:cNvPr>
          <p:cNvSpPr>
            <a:spLocks noGrp="1"/>
          </p:cNvSpPr>
          <p:nvPr>
            <p:ph type="subTitle" idx="1"/>
          </p:nvPr>
        </p:nvSpPr>
        <p:spPr/>
        <p:txBody>
          <a:bodyPr/>
          <a:lstStyle/>
          <a:p>
            <a:r>
              <a:rPr lang="en-US" dirty="0"/>
              <a:t>with GitHub and Azure</a:t>
            </a:r>
            <a:endParaRPr lang="en-NL" dirty="0"/>
          </a:p>
        </p:txBody>
      </p:sp>
      <p:pic>
        <p:nvPicPr>
          <p:cNvPr id="7" name="Picture 6" descr="Icon&#10;&#10;Description automatically generated">
            <a:extLst>
              <a:ext uri="{FF2B5EF4-FFF2-40B4-BE49-F238E27FC236}">
                <a16:creationId xmlns:a16="http://schemas.microsoft.com/office/drawing/2014/main" id="{35645474-3A79-7C78-170B-B7E679340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193" y="4275409"/>
            <a:ext cx="1143000" cy="1143000"/>
          </a:xfrm>
          <a:prstGeom prst="rect">
            <a:avLst/>
          </a:prstGeom>
        </p:spPr>
      </p:pic>
      <p:pic>
        <p:nvPicPr>
          <p:cNvPr id="11" name="Picture 10">
            <a:extLst>
              <a:ext uri="{FF2B5EF4-FFF2-40B4-BE49-F238E27FC236}">
                <a16:creationId xmlns:a16="http://schemas.microsoft.com/office/drawing/2014/main" id="{E2E0C960-E1A5-4221-554B-7A498D36B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809" y="4281118"/>
            <a:ext cx="1143000" cy="1143000"/>
          </a:xfrm>
          <a:prstGeom prst="rect">
            <a:avLst/>
          </a:prstGeom>
        </p:spPr>
      </p:pic>
    </p:spTree>
    <p:extLst>
      <p:ext uri="{BB962C8B-B14F-4D97-AF65-F5344CB8AC3E}">
        <p14:creationId xmlns:p14="http://schemas.microsoft.com/office/powerpoint/2010/main" val="2477524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97FB43-F291-2F6D-947D-64CFA59B7A90}"/>
              </a:ext>
            </a:extLst>
          </p:cNvPr>
          <p:cNvPicPr>
            <a:picLocks noChangeAspect="1"/>
          </p:cNvPicPr>
          <p:nvPr/>
        </p:nvPicPr>
        <p:blipFill>
          <a:blip r:embed="rId3"/>
          <a:stretch>
            <a:fillRect/>
          </a:stretch>
        </p:blipFill>
        <p:spPr>
          <a:xfrm>
            <a:off x="1016402" y="1690688"/>
            <a:ext cx="2097833" cy="4081831"/>
          </a:xfrm>
          <a:prstGeom prst="rect">
            <a:avLst/>
          </a:prstGeom>
          <a:ln>
            <a:noFill/>
          </a:ln>
          <a:effectLst>
            <a:outerShdw blurRad="292100" dist="139700" dir="2700000" algn="tl" rotWithShape="0">
              <a:srgbClr val="333333">
                <a:alpha val="65000"/>
              </a:srgbClr>
            </a:outerShdw>
          </a:effectLst>
        </p:spPr>
      </p:pic>
      <p:sp>
        <p:nvSpPr>
          <p:cNvPr id="4" name="Title 3">
            <a:extLst>
              <a:ext uri="{FF2B5EF4-FFF2-40B4-BE49-F238E27FC236}">
                <a16:creationId xmlns:a16="http://schemas.microsoft.com/office/drawing/2014/main" id="{F81E8808-60D3-DF58-0F70-C6301EF943CD}"/>
              </a:ext>
            </a:extLst>
          </p:cNvPr>
          <p:cNvSpPr>
            <a:spLocks noGrp="1"/>
          </p:cNvSpPr>
          <p:nvPr>
            <p:ph type="title"/>
          </p:nvPr>
        </p:nvSpPr>
        <p:spPr/>
        <p:txBody>
          <a:bodyPr/>
          <a:lstStyle/>
          <a:p>
            <a:r>
              <a:rPr lang="en-US" dirty="0"/>
              <a:t>GitHub </a:t>
            </a:r>
            <a:endParaRPr lang="en-NL" dirty="0"/>
          </a:p>
        </p:txBody>
      </p:sp>
      <p:pic>
        <p:nvPicPr>
          <p:cNvPr id="9" name="Content Placeholder 8">
            <a:extLst>
              <a:ext uri="{FF2B5EF4-FFF2-40B4-BE49-F238E27FC236}">
                <a16:creationId xmlns:a16="http://schemas.microsoft.com/office/drawing/2014/main" id="{C61AB844-39B6-C32A-FF7D-4CF339658E79}"/>
              </a:ext>
            </a:extLst>
          </p:cNvPr>
          <p:cNvPicPr>
            <a:picLocks noGrp="1" noChangeAspect="1"/>
          </p:cNvPicPr>
          <p:nvPr>
            <p:ph idx="1"/>
          </p:nvPr>
        </p:nvPicPr>
        <p:blipFill>
          <a:blip r:embed="rId4"/>
          <a:stretch>
            <a:fillRect/>
          </a:stretch>
        </p:blipFill>
        <p:spPr>
          <a:xfrm>
            <a:off x="3430633" y="2285888"/>
            <a:ext cx="3803384" cy="2690963"/>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26A5FB89-7054-32AE-D25A-F73A4D07FA9E}"/>
              </a:ext>
            </a:extLst>
          </p:cNvPr>
          <p:cNvPicPr>
            <a:picLocks noChangeAspect="1"/>
          </p:cNvPicPr>
          <p:nvPr/>
        </p:nvPicPr>
        <p:blipFill>
          <a:blip r:embed="rId5"/>
          <a:stretch>
            <a:fillRect/>
          </a:stretch>
        </p:blipFill>
        <p:spPr>
          <a:xfrm>
            <a:off x="7666063" y="2506662"/>
            <a:ext cx="3907552" cy="2249413"/>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DCED014-952E-594D-3000-57A91F2071EB}"/>
              </a:ext>
            </a:extLst>
          </p:cNvPr>
          <p:cNvPicPr>
            <a:picLocks noChangeAspect="1"/>
          </p:cNvPicPr>
          <p:nvPr/>
        </p:nvPicPr>
        <p:blipFill>
          <a:blip r:embed="rId6"/>
          <a:stretch>
            <a:fillRect/>
          </a:stretch>
        </p:blipFill>
        <p:spPr>
          <a:xfrm>
            <a:off x="1394195" y="3043642"/>
            <a:ext cx="9403610" cy="11754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6334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10B07-6E67-3221-E8AD-57BA0C7F3362}"/>
              </a:ext>
            </a:extLst>
          </p:cNvPr>
          <p:cNvSpPr>
            <a:spLocks noGrp="1"/>
          </p:cNvSpPr>
          <p:nvPr>
            <p:ph type="title"/>
          </p:nvPr>
        </p:nvSpPr>
        <p:spPr/>
        <p:txBody>
          <a:bodyPr/>
          <a:lstStyle/>
          <a:p>
            <a:r>
              <a:rPr lang="en-US" dirty="0"/>
              <a:t>Repositories</a:t>
            </a:r>
            <a:endParaRPr lang="en-NL" dirty="0"/>
          </a:p>
        </p:txBody>
      </p:sp>
      <p:sp>
        <p:nvSpPr>
          <p:cNvPr id="5" name="Content Placeholder 4">
            <a:extLst>
              <a:ext uri="{FF2B5EF4-FFF2-40B4-BE49-F238E27FC236}">
                <a16:creationId xmlns:a16="http://schemas.microsoft.com/office/drawing/2014/main" id="{49981EB0-21B1-2485-884A-B2A0D79A4308}"/>
              </a:ext>
            </a:extLst>
          </p:cNvPr>
          <p:cNvSpPr>
            <a:spLocks noGrp="1"/>
          </p:cNvSpPr>
          <p:nvPr>
            <p:ph idx="1"/>
          </p:nvPr>
        </p:nvSpPr>
        <p:spPr/>
        <p:txBody>
          <a:bodyPr/>
          <a:lstStyle/>
          <a:p>
            <a:pPr lvl="1"/>
            <a:endParaRPr lang="en-US" sz="2800" dirty="0">
              <a:solidFill>
                <a:schemeClr val="tx1">
                  <a:lumMod val="65000"/>
                  <a:lumOff val="35000"/>
                </a:schemeClr>
              </a:solidFill>
            </a:endParaRPr>
          </a:p>
          <a:p>
            <a:pPr lvl="1"/>
            <a:endParaRPr lang="en-US" sz="2800" dirty="0">
              <a:solidFill>
                <a:schemeClr val="tx1">
                  <a:lumMod val="65000"/>
                  <a:lumOff val="35000"/>
                </a:schemeClr>
              </a:solidFill>
            </a:endParaRPr>
          </a:p>
        </p:txBody>
      </p:sp>
      <p:pic>
        <p:nvPicPr>
          <p:cNvPr id="3" name="Picture 2">
            <a:extLst>
              <a:ext uri="{FF2B5EF4-FFF2-40B4-BE49-F238E27FC236}">
                <a16:creationId xmlns:a16="http://schemas.microsoft.com/office/drawing/2014/main" id="{01352829-007C-14D8-8CDE-0637FA63A382}"/>
              </a:ext>
            </a:extLst>
          </p:cNvPr>
          <p:cNvPicPr>
            <a:picLocks noChangeAspect="1"/>
          </p:cNvPicPr>
          <p:nvPr/>
        </p:nvPicPr>
        <p:blipFill>
          <a:blip r:embed="rId2"/>
          <a:stretch>
            <a:fillRect/>
          </a:stretch>
        </p:blipFill>
        <p:spPr>
          <a:xfrm>
            <a:off x="838200" y="1690688"/>
            <a:ext cx="7920789" cy="4902874"/>
          </a:xfrm>
          <a:prstGeom prst="rect">
            <a:avLst/>
          </a:prstGeom>
        </p:spPr>
      </p:pic>
    </p:spTree>
    <p:extLst>
      <p:ext uri="{BB962C8B-B14F-4D97-AF65-F5344CB8AC3E}">
        <p14:creationId xmlns:p14="http://schemas.microsoft.com/office/powerpoint/2010/main" val="337034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3103-8972-BB22-2D3D-9843B1D77E20}"/>
              </a:ext>
            </a:extLst>
          </p:cNvPr>
          <p:cNvSpPr>
            <a:spLocks noGrp="1"/>
          </p:cNvSpPr>
          <p:nvPr>
            <p:ph type="title"/>
          </p:nvPr>
        </p:nvSpPr>
        <p:spPr/>
        <p:txBody>
          <a:bodyPr/>
          <a:lstStyle/>
          <a:p>
            <a:r>
              <a:rPr lang="en-US" dirty="0"/>
              <a:t>Git(Hub) terminology</a:t>
            </a:r>
            <a:endParaRPr lang="en-NL" dirty="0"/>
          </a:p>
        </p:txBody>
      </p:sp>
      <p:sp>
        <p:nvSpPr>
          <p:cNvPr id="3" name="Content Placeholder 2">
            <a:extLst>
              <a:ext uri="{FF2B5EF4-FFF2-40B4-BE49-F238E27FC236}">
                <a16:creationId xmlns:a16="http://schemas.microsoft.com/office/drawing/2014/main" id="{D48B020E-D26B-6D5C-AE87-E23E003A4468}"/>
              </a:ext>
            </a:extLst>
          </p:cNvPr>
          <p:cNvSpPr>
            <a:spLocks noGrp="1"/>
          </p:cNvSpPr>
          <p:nvPr>
            <p:ph idx="1"/>
          </p:nvPr>
        </p:nvSpPr>
        <p:spPr/>
        <p:txBody>
          <a:bodyPr/>
          <a:lstStyle/>
          <a:p>
            <a:r>
              <a:rPr lang="en-US" dirty="0"/>
              <a:t>Commit</a:t>
            </a:r>
          </a:p>
          <a:p>
            <a:r>
              <a:rPr lang="en-US" dirty="0"/>
              <a:t>Branch / Merge</a:t>
            </a:r>
          </a:p>
          <a:p>
            <a:r>
              <a:rPr lang="en-US" dirty="0"/>
              <a:t>Pull Request</a:t>
            </a:r>
          </a:p>
          <a:p>
            <a:r>
              <a:rPr lang="en-US" dirty="0"/>
              <a:t>Fork</a:t>
            </a:r>
          </a:p>
          <a:p>
            <a:r>
              <a:rPr lang="en-US" dirty="0"/>
              <a:t>Fetch upstream / sync fork</a:t>
            </a:r>
            <a:endParaRPr lang="en-NL" dirty="0"/>
          </a:p>
        </p:txBody>
      </p:sp>
    </p:spTree>
    <p:extLst>
      <p:ext uri="{BB962C8B-B14F-4D97-AF65-F5344CB8AC3E}">
        <p14:creationId xmlns:p14="http://schemas.microsoft.com/office/powerpoint/2010/main" val="326652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6559-341F-6F4F-6FE7-AE10A8F47BC7}"/>
              </a:ext>
            </a:extLst>
          </p:cNvPr>
          <p:cNvSpPr>
            <a:spLocks noGrp="1"/>
          </p:cNvSpPr>
          <p:nvPr>
            <p:ph type="title"/>
          </p:nvPr>
        </p:nvSpPr>
        <p:spPr/>
        <p:txBody>
          <a:bodyPr/>
          <a:lstStyle/>
          <a:p>
            <a:r>
              <a:rPr lang="en-US" dirty="0"/>
              <a:t>Branch protection</a:t>
            </a:r>
            <a:endParaRPr lang="en-NL" dirty="0"/>
          </a:p>
        </p:txBody>
      </p:sp>
      <p:sp>
        <p:nvSpPr>
          <p:cNvPr id="3" name="Content Placeholder 2">
            <a:extLst>
              <a:ext uri="{FF2B5EF4-FFF2-40B4-BE49-F238E27FC236}">
                <a16:creationId xmlns:a16="http://schemas.microsoft.com/office/drawing/2014/main" id="{59D30563-8F5B-F884-4858-DB7A4E5CF30A}"/>
              </a:ext>
            </a:extLst>
          </p:cNvPr>
          <p:cNvSpPr>
            <a:spLocks noGrp="1"/>
          </p:cNvSpPr>
          <p:nvPr>
            <p:ph sz="half" idx="1"/>
          </p:nvPr>
        </p:nvSpPr>
        <p:spPr/>
        <p:txBody>
          <a:bodyPr>
            <a:normAutofit/>
          </a:bodyPr>
          <a:lstStyle/>
          <a:p>
            <a:pPr marL="0" indent="0">
              <a:buNone/>
            </a:pPr>
            <a:r>
              <a:rPr lang="en-US" dirty="0"/>
              <a:t>You can protect important branches by setting branch protection rules, which define whether collaborators can delete or force push to the branch and set requirements for any pushes to the branch, such as passing status checks or a linear commit history.</a:t>
            </a:r>
          </a:p>
          <a:p>
            <a:pPr marL="0" indent="0">
              <a:buNone/>
            </a:pPr>
            <a:endParaRPr lang="en-US" dirty="0"/>
          </a:p>
        </p:txBody>
      </p:sp>
      <p:sp>
        <p:nvSpPr>
          <p:cNvPr id="4" name="Content Placeholder 3">
            <a:extLst>
              <a:ext uri="{FF2B5EF4-FFF2-40B4-BE49-F238E27FC236}">
                <a16:creationId xmlns:a16="http://schemas.microsoft.com/office/drawing/2014/main" id="{A7F63F98-78F0-9D99-3E0E-3B804E9D2067}"/>
              </a:ext>
            </a:extLst>
          </p:cNvPr>
          <p:cNvSpPr>
            <a:spLocks noGrp="1"/>
          </p:cNvSpPr>
          <p:nvPr>
            <p:ph sz="half" idx="2"/>
          </p:nvPr>
        </p:nvSpPr>
        <p:spPr/>
        <p:txBody>
          <a:bodyPr/>
          <a:lstStyle/>
          <a:p>
            <a:pPr>
              <a:buFontTx/>
              <a:buChar char="-"/>
            </a:pPr>
            <a:r>
              <a:rPr lang="en-US" dirty="0"/>
              <a:t>Require PR</a:t>
            </a:r>
          </a:p>
          <a:p>
            <a:pPr>
              <a:buFontTx/>
              <a:buChar char="-"/>
            </a:pPr>
            <a:r>
              <a:rPr lang="en-US" dirty="0"/>
              <a:t>Require pass status checks</a:t>
            </a:r>
          </a:p>
          <a:p>
            <a:pPr>
              <a:buFontTx/>
              <a:buChar char="-"/>
            </a:pPr>
            <a:r>
              <a:rPr lang="en-US" dirty="0"/>
              <a:t>Require conversation resolution</a:t>
            </a:r>
          </a:p>
          <a:p>
            <a:pPr>
              <a:buFontTx/>
              <a:buChar char="-"/>
            </a:pPr>
            <a:r>
              <a:rPr lang="en-US" dirty="0"/>
              <a:t>Require signed commits</a:t>
            </a:r>
          </a:p>
          <a:p>
            <a:pPr>
              <a:buFontTx/>
              <a:buChar char="-"/>
            </a:pPr>
            <a:r>
              <a:rPr lang="en-US" dirty="0"/>
              <a:t>Require linear history</a:t>
            </a:r>
          </a:p>
          <a:p>
            <a:pPr>
              <a:buFontTx/>
              <a:buChar char="-"/>
            </a:pPr>
            <a:r>
              <a:rPr lang="en-US" dirty="0"/>
              <a:t>Require successful deployment</a:t>
            </a:r>
          </a:p>
          <a:p>
            <a:pPr>
              <a:buFontTx/>
              <a:buChar char="-"/>
            </a:pPr>
            <a:r>
              <a:rPr lang="en-US" dirty="0"/>
              <a:t>Lock branch</a:t>
            </a:r>
          </a:p>
          <a:p>
            <a:pPr>
              <a:buFontTx/>
              <a:buChar char="-"/>
            </a:pPr>
            <a:r>
              <a:rPr lang="en-US" dirty="0"/>
              <a:t>Prevent bypassing</a:t>
            </a:r>
          </a:p>
        </p:txBody>
      </p:sp>
    </p:spTree>
    <p:extLst>
      <p:ext uri="{BB962C8B-B14F-4D97-AF65-F5344CB8AC3E}">
        <p14:creationId xmlns:p14="http://schemas.microsoft.com/office/powerpoint/2010/main" val="2703115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55BE1-02DA-B4FA-0510-C4E3513592EB}"/>
              </a:ext>
            </a:extLst>
          </p:cNvPr>
          <p:cNvSpPr>
            <a:spLocks noGrp="1"/>
          </p:cNvSpPr>
          <p:nvPr>
            <p:ph type="title"/>
          </p:nvPr>
        </p:nvSpPr>
        <p:spPr/>
        <p:txBody>
          <a:bodyPr/>
          <a:lstStyle/>
          <a:p>
            <a:r>
              <a:rPr lang="en-US" dirty="0"/>
              <a:t>Lab</a:t>
            </a:r>
            <a:endParaRPr lang="en-NL" dirty="0"/>
          </a:p>
        </p:txBody>
      </p:sp>
      <p:sp>
        <p:nvSpPr>
          <p:cNvPr id="3" name="Content Placeholder 2">
            <a:extLst>
              <a:ext uri="{FF2B5EF4-FFF2-40B4-BE49-F238E27FC236}">
                <a16:creationId xmlns:a16="http://schemas.microsoft.com/office/drawing/2014/main" id="{1DAC58A4-6C6E-FD84-6C95-EEED7CF532F4}"/>
              </a:ext>
            </a:extLst>
          </p:cNvPr>
          <p:cNvSpPr>
            <a:spLocks noGrp="1"/>
          </p:cNvSpPr>
          <p:nvPr>
            <p:ph idx="1"/>
          </p:nvPr>
        </p:nvSpPr>
        <p:spPr/>
        <p:txBody>
          <a:bodyPr/>
          <a:lstStyle/>
          <a:p>
            <a:r>
              <a:rPr lang="en-US" dirty="0"/>
              <a:t>Create an account</a:t>
            </a:r>
          </a:p>
          <a:p>
            <a:r>
              <a:rPr lang="en-US" dirty="0"/>
              <a:t>Join an organization</a:t>
            </a:r>
          </a:p>
          <a:p>
            <a:pPr marL="457200" lvl="1" indent="0">
              <a:buNone/>
            </a:pPr>
            <a:r>
              <a:rPr lang="en-US" dirty="0"/>
              <a:t>https://github.com/betabit-workshop</a:t>
            </a:r>
          </a:p>
          <a:p>
            <a:r>
              <a:rPr lang="en-US" dirty="0"/>
              <a:t>Create a branch</a:t>
            </a:r>
          </a:p>
          <a:p>
            <a:pPr marL="457200" lvl="1" indent="0">
              <a:buNone/>
            </a:pPr>
            <a:r>
              <a:rPr lang="en-US" dirty="0">
                <a:hlinkClick r:id="rId3"/>
              </a:rPr>
              <a:t>https://github.com/betabit-workshop/core-api</a:t>
            </a:r>
            <a:endParaRPr lang="en-US" dirty="0"/>
          </a:p>
          <a:p>
            <a:pPr marL="457200" lvl="1" indent="0">
              <a:buNone/>
            </a:pPr>
            <a:r>
              <a:rPr lang="en-US" dirty="0"/>
              <a:t>Add yourself to the README.md</a:t>
            </a:r>
          </a:p>
          <a:p>
            <a:r>
              <a:rPr lang="en-US" dirty="0"/>
              <a:t>Complete a Pull Request</a:t>
            </a:r>
          </a:p>
          <a:p>
            <a:pPr lvl="1"/>
            <a:endParaRPr lang="en-NL" dirty="0"/>
          </a:p>
        </p:txBody>
      </p:sp>
    </p:spTree>
    <p:extLst>
      <p:ext uri="{BB962C8B-B14F-4D97-AF65-F5344CB8AC3E}">
        <p14:creationId xmlns:p14="http://schemas.microsoft.com/office/powerpoint/2010/main" val="2337246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6A3C4-D273-E5D1-4842-5D7B073C5F7B}"/>
              </a:ext>
            </a:extLst>
          </p:cNvPr>
          <p:cNvSpPr>
            <a:spLocks noGrp="1"/>
          </p:cNvSpPr>
          <p:nvPr>
            <p:ph type="title"/>
          </p:nvPr>
        </p:nvSpPr>
        <p:spPr/>
        <p:txBody>
          <a:bodyPr/>
          <a:lstStyle/>
          <a:p>
            <a:r>
              <a:rPr lang="en-US" dirty="0"/>
              <a:t>Project management</a:t>
            </a:r>
            <a:endParaRPr lang="en-NL" dirty="0"/>
          </a:p>
        </p:txBody>
      </p:sp>
      <p:sp>
        <p:nvSpPr>
          <p:cNvPr id="3" name="Text Placeholder 2">
            <a:extLst>
              <a:ext uri="{FF2B5EF4-FFF2-40B4-BE49-F238E27FC236}">
                <a16:creationId xmlns:a16="http://schemas.microsoft.com/office/drawing/2014/main" id="{7D06DDA9-2082-E512-F258-8A9F95CF6027}"/>
              </a:ext>
            </a:extLst>
          </p:cNvPr>
          <p:cNvSpPr>
            <a:spLocks noGrp="1"/>
          </p:cNvSpPr>
          <p:nvPr>
            <p:ph type="body" idx="1"/>
          </p:nvPr>
        </p:nvSpPr>
        <p:spPr/>
        <p:txBody>
          <a:bodyPr/>
          <a:lstStyle/>
          <a:p>
            <a:r>
              <a:rPr lang="en-US" dirty="0"/>
              <a:t>Collaboration</a:t>
            </a:r>
            <a:endParaRPr lang="en-NL" dirty="0"/>
          </a:p>
        </p:txBody>
      </p:sp>
      <p:pic>
        <p:nvPicPr>
          <p:cNvPr id="7" name="Picture 6" descr="Shape&#10;&#10;Description automatically generated with low confidence">
            <a:extLst>
              <a:ext uri="{FF2B5EF4-FFF2-40B4-BE49-F238E27FC236}">
                <a16:creationId xmlns:a16="http://schemas.microsoft.com/office/drawing/2014/main" id="{7849C55C-46C7-0228-79A3-759BDD751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810958"/>
            <a:ext cx="650296" cy="650296"/>
          </a:xfrm>
          <a:prstGeom prst="rect">
            <a:avLst/>
          </a:prstGeom>
        </p:spPr>
      </p:pic>
    </p:spTree>
    <p:extLst>
      <p:ext uri="{BB962C8B-B14F-4D97-AF65-F5344CB8AC3E}">
        <p14:creationId xmlns:p14="http://schemas.microsoft.com/office/powerpoint/2010/main" val="2590711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10B07-6E67-3221-E8AD-57BA0C7F3362}"/>
              </a:ext>
            </a:extLst>
          </p:cNvPr>
          <p:cNvSpPr>
            <a:spLocks noGrp="1"/>
          </p:cNvSpPr>
          <p:nvPr>
            <p:ph type="title"/>
          </p:nvPr>
        </p:nvSpPr>
        <p:spPr/>
        <p:txBody>
          <a:bodyPr/>
          <a:lstStyle/>
          <a:p>
            <a:r>
              <a:rPr lang="en-US" dirty="0"/>
              <a:t>Issues</a:t>
            </a:r>
            <a:endParaRPr lang="en-NL" dirty="0"/>
          </a:p>
        </p:txBody>
      </p:sp>
      <p:sp>
        <p:nvSpPr>
          <p:cNvPr id="5" name="Content Placeholder 4">
            <a:extLst>
              <a:ext uri="{FF2B5EF4-FFF2-40B4-BE49-F238E27FC236}">
                <a16:creationId xmlns:a16="http://schemas.microsoft.com/office/drawing/2014/main" id="{49981EB0-21B1-2485-884A-B2A0D79A4308}"/>
              </a:ext>
            </a:extLst>
          </p:cNvPr>
          <p:cNvSpPr>
            <a:spLocks noGrp="1"/>
          </p:cNvSpPr>
          <p:nvPr>
            <p:ph idx="1"/>
          </p:nvPr>
        </p:nvSpPr>
        <p:spPr/>
        <p:txBody>
          <a:bodyPr/>
          <a:lstStyle/>
          <a:p>
            <a:pPr marL="0" indent="0">
              <a:buNone/>
            </a:pPr>
            <a:r>
              <a:rPr lang="en-US" dirty="0"/>
              <a:t>Issues let you track your work on GitHub, where development happens. When you mention an issue in another issue or pull request, the issue's timeline reflects the cross-reference so that you can keep track of related work. </a:t>
            </a:r>
            <a:endParaRPr lang="en-NL" dirty="0"/>
          </a:p>
        </p:txBody>
      </p:sp>
      <p:pic>
        <p:nvPicPr>
          <p:cNvPr id="3" name="Picture 2">
            <a:extLst>
              <a:ext uri="{FF2B5EF4-FFF2-40B4-BE49-F238E27FC236}">
                <a16:creationId xmlns:a16="http://schemas.microsoft.com/office/drawing/2014/main" id="{9495E9FA-92D3-D346-A17D-F1876404E2CF}"/>
              </a:ext>
            </a:extLst>
          </p:cNvPr>
          <p:cNvPicPr>
            <a:picLocks noChangeAspect="1"/>
          </p:cNvPicPr>
          <p:nvPr/>
        </p:nvPicPr>
        <p:blipFill>
          <a:blip r:embed="rId3"/>
          <a:stretch>
            <a:fillRect/>
          </a:stretch>
        </p:blipFill>
        <p:spPr>
          <a:xfrm>
            <a:off x="0" y="3662120"/>
            <a:ext cx="12192000" cy="6848960"/>
          </a:xfrm>
          <a:prstGeom prst="rect">
            <a:avLst/>
          </a:prstGeom>
        </p:spPr>
      </p:pic>
    </p:spTree>
    <p:extLst>
      <p:ext uri="{BB962C8B-B14F-4D97-AF65-F5344CB8AC3E}">
        <p14:creationId xmlns:p14="http://schemas.microsoft.com/office/powerpoint/2010/main" val="591414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39AB-CB4F-7849-A794-53394FBE3B23}"/>
              </a:ext>
            </a:extLst>
          </p:cNvPr>
          <p:cNvSpPr>
            <a:spLocks noGrp="1"/>
          </p:cNvSpPr>
          <p:nvPr>
            <p:ph type="title"/>
          </p:nvPr>
        </p:nvSpPr>
        <p:spPr/>
        <p:txBody>
          <a:bodyPr/>
          <a:lstStyle/>
          <a:p>
            <a:r>
              <a:rPr lang="en-US" dirty="0"/>
              <a:t>Projects</a:t>
            </a:r>
            <a:endParaRPr lang="en-NL" dirty="0"/>
          </a:p>
        </p:txBody>
      </p:sp>
      <p:sp>
        <p:nvSpPr>
          <p:cNvPr id="3" name="Content Placeholder 2">
            <a:extLst>
              <a:ext uri="{FF2B5EF4-FFF2-40B4-BE49-F238E27FC236}">
                <a16:creationId xmlns:a16="http://schemas.microsoft.com/office/drawing/2014/main" id="{BDD8787D-0E7B-0214-D4F2-840D85F1A3DE}"/>
              </a:ext>
            </a:extLst>
          </p:cNvPr>
          <p:cNvSpPr>
            <a:spLocks noGrp="1"/>
          </p:cNvSpPr>
          <p:nvPr>
            <p:ph idx="1"/>
          </p:nvPr>
        </p:nvSpPr>
        <p:spPr/>
        <p:txBody>
          <a:bodyPr/>
          <a:lstStyle/>
          <a:p>
            <a:pPr marL="0" indent="0">
              <a:buNone/>
            </a:pPr>
            <a:r>
              <a:rPr lang="en-US" dirty="0"/>
              <a:t>A project is an adaptable spreadsheet that integrates with your issues and pull requests on GitHub to help you plan and track your work effectively. </a:t>
            </a:r>
            <a:endParaRPr lang="en-NL" dirty="0"/>
          </a:p>
        </p:txBody>
      </p:sp>
      <p:pic>
        <p:nvPicPr>
          <p:cNvPr id="7" name="Picture 6">
            <a:extLst>
              <a:ext uri="{FF2B5EF4-FFF2-40B4-BE49-F238E27FC236}">
                <a16:creationId xmlns:a16="http://schemas.microsoft.com/office/drawing/2014/main" id="{D0E6822C-E24B-0301-0F29-DB98D20A604F}"/>
              </a:ext>
            </a:extLst>
          </p:cNvPr>
          <p:cNvPicPr>
            <a:picLocks noChangeAspect="1"/>
          </p:cNvPicPr>
          <p:nvPr/>
        </p:nvPicPr>
        <p:blipFill>
          <a:blip r:embed="rId3"/>
          <a:stretch>
            <a:fillRect/>
          </a:stretch>
        </p:blipFill>
        <p:spPr>
          <a:xfrm>
            <a:off x="0" y="3861753"/>
            <a:ext cx="12192000" cy="2996247"/>
          </a:xfrm>
          <a:prstGeom prst="rect">
            <a:avLst/>
          </a:prstGeom>
        </p:spPr>
      </p:pic>
    </p:spTree>
    <p:extLst>
      <p:ext uri="{BB962C8B-B14F-4D97-AF65-F5344CB8AC3E}">
        <p14:creationId xmlns:p14="http://schemas.microsoft.com/office/powerpoint/2010/main" val="346495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78DE7-5759-DEAA-9D7E-CE31E3A8599E}"/>
              </a:ext>
            </a:extLst>
          </p:cNvPr>
          <p:cNvSpPr>
            <a:spLocks noGrp="1"/>
          </p:cNvSpPr>
          <p:nvPr>
            <p:ph type="title"/>
          </p:nvPr>
        </p:nvSpPr>
        <p:spPr/>
        <p:txBody>
          <a:bodyPr/>
          <a:lstStyle/>
          <a:p>
            <a:r>
              <a:rPr lang="en-US" dirty="0"/>
              <a:t>Wiki</a:t>
            </a:r>
            <a:endParaRPr lang="en-NL" dirty="0"/>
          </a:p>
        </p:txBody>
      </p:sp>
      <p:sp>
        <p:nvSpPr>
          <p:cNvPr id="3" name="Content Placeholder 2">
            <a:extLst>
              <a:ext uri="{FF2B5EF4-FFF2-40B4-BE49-F238E27FC236}">
                <a16:creationId xmlns:a16="http://schemas.microsoft.com/office/drawing/2014/main" id="{598102D0-00B9-9411-B84C-201B9D4A0A83}"/>
              </a:ext>
            </a:extLst>
          </p:cNvPr>
          <p:cNvSpPr>
            <a:spLocks noGrp="1"/>
          </p:cNvSpPr>
          <p:nvPr>
            <p:ph idx="1"/>
          </p:nvPr>
        </p:nvSpPr>
        <p:spPr/>
        <p:txBody>
          <a:bodyPr/>
          <a:lstStyle/>
          <a:p>
            <a:endParaRPr lang="en-NL"/>
          </a:p>
        </p:txBody>
      </p:sp>
      <p:pic>
        <p:nvPicPr>
          <p:cNvPr id="7" name="Picture 6">
            <a:extLst>
              <a:ext uri="{FF2B5EF4-FFF2-40B4-BE49-F238E27FC236}">
                <a16:creationId xmlns:a16="http://schemas.microsoft.com/office/drawing/2014/main" id="{0BED3394-7CC3-627F-63BE-DB922C2F3F5C}"/>
              </a:ext>
            </a:extLst>
          </p:cNvPr>
          <p:cNvPicPr>
            <a:picLocks noChangeAspect="1"/>
          </p:cNvPicPr>
          <p:nvPr/>
        </p:nvPicPr>
        <p:blipFill>
          <a:blip r:embed="rId2"/>
          <a:stretch>
            <a:fillRect/>
          </a:stretch>
        </p:blipFill>
        <p:spPr>
          <a:xfrm>
            <a:off x="-109728" y="2495557"/>
            <a:ext cx="12192000" cy="6899515"/>
          </a:xfrm>
          <a:prstGeom prst="rect">
            <a:avLst/>
          </a:prstGeom>
        </p:spPr>
      </p:pic>
    </p:spTree>
    <p:extLst>
      <p:ext uri="{BB962C8B-B14F-4D97-AF65-F5344CB8AC3E}">
        <p14:creationId xmlns:p14="http://schemas.microsoft.com/office/powerpoint/2010/main" val="302867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55B1-7512-BAFD-AD88-C92D08523089}"/>
              </a:ext>
            </a:extLst>
          </p:cNvPr>
          <p:cNvSpPr>
            <a:spLocks noGrp="1"/>
          </p:cNvSpPr>
          <p:nvPr>
            <p:ph type="title"/>
          </p:nvPr>
        </p:nvSpPr>
        <p:spPr/>
        <p:txBody>
          <a:bodyPr/>
          <a:lstStyle/>
          <a:p>
            <a:r>
              <a:rPr lang="en-US" dirty="0"/>
              <a:t>Teams</a:t>
            </a:r>
            <a:endParaRPr lang="en-NL" dirty="0"/>
          </a:p>
        </p:txBody>
      </p:sp>
      <p:sp>
        <p:nvSpPr>
          <p:cNvPr id="3" name="Content Placeholder 2">
            <a:extLst>
              <a:ext uri="{FF2B5EF4-FFF2-40B4-BE49-F238E27FC236}">
                <a16:creationId xmlns:a16="http://schemas.microsoft.com/office/drawing/2014/main" id="{66CC999B-1C4D-61E2-D169-C0CBB3C9AE3A}"/>
              </a:ext>
            </a:extLst>
          </p:cNvPr>
          <p:cNvSpPr>
            <a:spLocks noGrp="1"/>
          </p:cNvSpPr>
          <p:nvPr>
            <p:ph idx="1"/>
          </p:nvPr>
        </p:nvSpPr>
        <p:spPr/>
        <p:txBody>
          <a:bodyPr/>
          <a:lstStyle/>
          <a:p>
            <a:endParaRPr lang="en-NL" dirty="0"/>
          </a:p>
        </p:txBody>
      </p:sp>
      <p:pic>
        <p:nvPicPr>
          <p:cNvPr id="7" name="Picture 6">
            <a:extLst>
              <a:ext uri="{FF2B5EF4-FFF2-40B4-BE49-F238E27FC236}">
                <a16:creationId xmlns:a16="http://schemas.microsoft.com/office/drawing/2014/main" id="{3ABD867C-1744-2F7F-D81F-E6F3E4564924}"/>
              </a:ext>
            </a:extLst>
          </p:cNvPr>
          <p:cNvPicPr>
            <a:picLocks noChangeAspect="1"/>
          </p:cNvPicPr>
          <p:nvPr/>
        </p:nvPicPr>
        <p:blipFill>
          <a:blip r:embed="rId3"/>
          <a:stretch>
            <a:fillRect/>
          </a:stretch>
        </p:blipFill>
        <p:spPr>
          <a:xfrm>
            <a:off x="0" y="2501975"/>
            <a:ext cx="12192000" cy="4356025"/>
          </a:xfrm>
          <a:prstGeom prst="rect">
            <a:avLst/>
          </a:prstGeom>
        </p:spPr>
      </p:pic>
    </p:spTree>
    <p:extLst>
      <p:ext uri="{BB962C8B-B14F-4D97-AF65-F5344CB8AC3E}">
        <p14:creationId xmlns:p14="http://schemas.microsoft.com/office/powerpoint/2010/main" val="566191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C35E80E-4672-E5B6-388C-6DF15429DB84}"/>
              </a:ext>
            </a:extLst>
          </p:cNvPr>
          <p:cNvPicPr>
            <a:picLocks noGrp="1" noChangeAspect="1"/>
          </p:cNvPicPr>
          <p:nvPr>
            <p:ph type="pic" idx="4294967295"/>
          </p:nvPr>
        </p:nvPicPr>
        <p:blipFill rotWithShape="1">
          <a:blip r:embed="rId2"/>
          <a:srcRect t="11411" b="11411"/>
          <a:stretch/>
        </p:blipFill>
        <p:spPr>
          <a:xfrm>
            <a:off x="441321" y="1506818"/>
            <a:ext cx="5573196" cy="440035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C686AD5-9B78-5E7A-EC4C-E5755E3C753D}"/>
              </a:ext>
            </a:extLst>
          </p:cNvPr>
          <p:cNvSpPr txBox="1"/>
          <p:nvPr/>
        </p:nvSpPr>
        <p:spPr>
          <a:xfrm>
            <a:off x="441321" y="6091842"/>
            <a:ext cx="3108960" cy="369332"/>
          </a:xfrm>
          <a:prstGeom prst="rect">
            <a:avLst/>
          </a:prstGeom>
          <a:noFill/>
        </p:spPr>
        <p:txBody>
          <a:bodyPr wrap="square">
            <a:spAutoFit/>
          </a:bodyPr>
          <a:lstStyle/>
          <a:p>
            <a:r>
              <a:rPr lang="en-NL" dirty="0"/>
              <a:t>https://linktr.ee/oscarvantol</a:t>
            </a:r>
          </a:p>
        </p:txBody>
      </p:sp>
      <p:sp>
        <p:nvSpPr>
          <p:cNvPr id="10" name="TextBox 9">
            <a:extLst>
              <a:ext uri="{FF2B5EF4-FFF2-40B4-BE49-F238E27FC236}">
                <a16:creationId xmlns:a16="http://schemas.microsoft.com/office/drawing/2014/main" id="{27787E89-72D2-10EA-C7A7-9C835F294359}"/>
              </a:ext>
            </a:extLst>
          </p:cNvPr>
          <p:cNvSpPr txBox="1"/>
          <p:nvPr/>
        </p:nvSpPr>
        <p:spPr>
          <a:xfrm>
            <a:off x="341376" y="1137486"/>
            <a:ext cx="2877312" cy="369332"/>
          </a:xfrm>
          <a:prstGeom prst="rect">
            <a:avLst/>
          </a:prstGeom>
          <a:noFill/>
        </p:spPr>
        <p:txBody>
          <a:bodyPr wrap="square">
            <a:spAutoFit/>
          </a:bodyPr>
          <a:lstStyle/>
          <a:p>
            <a:r>
              <a:rPr lang="en-US" dirty="0"/>
              <a:t>github.com/</a:t>
            </a:r>
            <a:r>
              <a:rPr lang="en-US" dirty="0" err="1"/>
              <a:t>oscarvantol</a:t>
            </a:r>
            <a:endParaRPr lang="en-NL" dirty="0"/>
          </a:p>
        </p:txBody>
      </p:sp>
      <p:sp>
        <p:nvSpPr>
          <p:cNvPr id="11" name="TextBox 10">
            <a:extLst>
              <a:ext uri="{FF2B5EF4-FFF2-40B4-BE49-F238E27FC236}">
                <a16:creationId xmlns:a16="http://schemas.microsoft.com/office/drawing/2014/main" id="{C2AB7FA2-1F2B-0083-D4CF-8761819E4876}"/>
              </a:ext>
            </a:extLst>
          </p:cNvPr>
          <p:cNvSpPr txBox="1"/>
          <p:nvPr/>
        </p:nvSpPr>
        <p:spPr>
          <a:xfrm>
            <a:off x="6225224" y="1137486"/>
            <a:ext cx="2877312" cy="369332"/>
          </a:xfrm>
          <a:prstGeom prst="rect">
            <a:avLst/>
          </a:prstGeom>
          <a:noFill/>
        </p:spPr>
        <p:txBody>
          <a:bodyPr wrap="square">
            <a:spAutoFit/>
          </a:bodyPr>
          <a:lstStyle/>
          <a:p>
            <a:r>
              <a:rPr lang="en-US" dirty="0"/>
              <a:t>podcast.betatalks.nl</a:t>
            </a:r>
            <a:endParaRPr lang="en-NL" dirty="0"/>
          </a:p>
        </p:txBody>
      </p:sp>
      <p:pic>
        <p:nvPicPr>
          <p:cNvPr id="13" name="Picture 12">
            <a:extLst>
              <a:ext uri="{FF2B5EF4-FFF2-40B4-BE49-F238E27FC236}">
                <a16:creationId xmlns:a16="http://schemas.microsoft.com/office/drawing/2014/main" id="{EC49D043-6C26-58C0-740A-06D0B5765DEB}"/>
              </a:ext>
            </a:extLst>
          </p:cNvPr>
          <p:cNvPicPr>
            <a:picLocks noChangeAspect="1"/>
          </p:cNvPicPr>
          <p:nvPr/>
        </p:nvPicPr>
        <p:blipFill>
          <a:blip r:embed="rId3"/>
          <a:stretch>
            <a:fillRect/>
          </a:stretch>
        </p:blipFill>
        <p:spPr>
          <a:xfrm>
            <a:off x="6225224" y="1506818"/>
            <a:ext cx="5549839" cy="4400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6018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CE549-1B22-02DB-8836-4A7D38FAFC00}"/>
              </a:ext>
            </a:extLst>
          </p:cNvPr>
          <p:cNvSpPr>
            <a:spLocks noGrp="1"/>
          </p:cNvSpPr>
          <p:nvPr>
            <p:ph type="title"/>
          </p:nvPr>
        </p:nvSpPr>
        <p:spPr/>
        <p:txBody>
          <a:bodyPr/>
          <a:lstStyle/>
          <a:p>
            <a:r>
              <a:rPr lang="en-US" dirty="0"/>
              <a:t>Discussions</a:t>
            </a:r>
            <a:endParaRPr lang="en-NL" dirty="0"/>
          </a:p>
        </p:txBody>
      </p:sp>
      <p:sp>
        <p:nvSpPr>
          <p:cNvPr id="3" name="Content Placeholder 2">
            <a:extLst>
              <a:ext uri="{FF2B5EF4-FFF2-40B4-BE49-F238E27FC236}">
                <a16:creationId xmlns:a16="http://schemas.microsoft.com/office/drawing/2014/main" id="{B287491E-FDA3-9CC7-B2ED-231C5F63CE6E}"/>
              </a:ext>
            </a:extLst>
          </p:cNvPr>
          <p:cNvSpPr>
            <a:spLocks noGrp="1"/>
          </p:cNvSpPr>
          <p:nvPr>
            <p:ph idx="1"/>
          </p:nvPr>
        </p:nvSpPr>
        <p:spPr/>
        <p:txBody>
          <a:bodyPr/>
          <a:lstStyle/>
          <a:p>
            <a:pPr marL="0" indent="0">
              <a:buNone/>
            </a:pPr>
            <a:r>
              <a:rPr lang="en-US" dirty="0"/>
              <a:t>GitHub Discussions is a collaborative communication forum for the community around an open source or internal project. Discussions are for conversations that need to be transparent and accessible but do not need to be tracked on a project board and are not related to code, unlike GitHub Issues. Discussions enable fluid, open conversation in a public forum.</a:t>
            </a:r>
          </a:p>
          <a:p>
            <a:pPr marL="0" indent="0">
              <a:buNone/>
            </a:pPr>
            <a:endParaRPr lang="en-US" dirty="0"/>
          </a:p>
        </p:txBody>
      </p:sp>
      <p:pic>
        <p:nvPicPr>
          <p:cNvPr id="7" name="Picture 6">
            <a:extLst>
              <a:ext uri="{FF2B5EF4-FFF2-40B4-BE49-F238E27FC236}">
                <a16:creationId xmlns:a16="http://schemas.microsoft.com/office/drawing/2014/main" id="{F55C6FD3-C104-2757-3CCA-3EA2B61C48A7}"/>
              </a:ext>
            </a:extLst>
          </p:cNvPr>
          <p:cNvPicPr>
            <a:picLocks noChangeAspect="1"/>
          </p:cNvPicPr>
          <p:nvPr/>
        </p:nvPicPr>
        <p:blipFill>
          <a:blip r:embed="rId3"/>
          <a:stretch>
            <a:fillRect/>
          </a:stretch>
        </p:blipFill>
        <p:spPr>
          <a:xfrm>
            <a:off x="1" y="4402814"/>
            <a:ext cx="12192000" cy="3360676"/>
          </a:xfrm>
          <a:prstGeom prst="rect">
            <a:avLst/>
          </a:prstGeom>
        </p:spPr>
      </p:pic>
    </p:spTree>
    <p:extLst>
      <p:ext uri="{BB962C8B-B14F-4D97-AF65-F5344CB8AC3E}">
        <p14:creationId xmlns:p14="http://schemas.microsoft.com/office/powerpoint/2010/main" val="3483368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7605-58F7-BE72-3468-C96C91CDBC5F}"/>
              </a:ext>
            </a:extLst>
          </p:cNvPr>
          <p:cNvSpPr>
            <a:spLocks noGrp="1"/>
          </p:cNvSpPr>
          <p:nvPr>
            <p:ph type="title"/>
          </p:nvPr>
        </p:nvSpPr>
        <p:spPr/>
        <p:txBody>
          <a:bodyPr/>
          <a:lstStyle/>
          <a:p>
            <a:r>
              <a:rPr lang="en-US" dirty="0"/>
              <a:t>Lab</a:t>
            </a:r>
            <a:endParaRPr lang="en-NL" dirty="0"/>
          </a:p>
        </p:txBody>
      </p:sp>
      <p:sp>
        <p:nvSpPr>
          <p:cNvPr id="3" name="Content Placeholder 2">
            <a:extLst>
              <a:ext uri="{FF2B5EF4-FFF2-40B4-BE49-F238E27FC236}">
                <a16:creationId xmlns:a16="http://schemas.microsoft.com/office/drawing/2014/main" id="{25FEF55A-3EB5-5F08-E6D2-33659CF7B8F0}"/>
              </a:ext>
            </a:extLst>
          </p:cNvPr>
          <p:cNvSpPr>
            <a:spLocks noGrp="1"/>
          </p:cNvSpPr>
          <p:nvPr>
            <p:ph idx="1"/>
          </p:nvPr>
        </p:nvSpPr>
        <p:spPr/>
        <p:txBody>
          <a:bodyPr/>
          <a:lstStyle/>
          <a:p>
            <a:pPr marL="0" indent="0">
              <a:buNone/>
            </a:pPr>
            <a:r>
              <a:rPr lang="en-US" dirty="0"/>
              <a:t>Pick any these tasks:</a:t>
            </a:r>
          </a:p>
          <a:p>
            <a:r>
              <a:rPr lang="en-US" dirty="0"/>
              <a:t>Create an issue</a:t>
            </a:r>
          </a:p>
          <a:p>
            <a:pPr lvl="1"/>
            <a:r>
              <a:rPr lang="en-US" dirty="0"/>
              <a:t>Bonus: reference a pr that auto-closes the issue</a:t>
            </a:r>
          </a:p>
          <a:p>
            <a:r>
              <a:rPr lang="en-US" dirty="0"/>
              <a:t>Plan a feature on the project board</a:t>
            </a:r>
          </a:p>
          <a:p>
            <a:r>
              <a:rPr lang="en-US" dirty="0"/>
              <a:t>Create a wiki page</a:t>
            </a:r>
          </a:p>
          <a:p>
            <a:pPr lvl="1"/>
            <a:r>
              <a:rPr lang="en-US" dirty="0"/>
              <a:t>Bonus: use mermaid to create a diagram</a:t>
            </a:r>
          </a:p>
          <a:p>
            <a:r>
              <a:rPr lang="en-US" dirty="0"/>
              <a:t>Start a discussion</a:t>
            </a:r>
          </a:p>
          <a:p>
            <a:endParaRPr lang="en-NL" dirty="0"/>
          </a:p>
        </p:txBody>
      </p:sp>
      <p:sp>
        <p:nvSpPr>
          <p:cNvPr id="5" name="TextBox 4">
            <a:extLst>
              <a:ext uri="{FF2B5EF4-FFF2-40B4-BE49-F238E27FC236}">
                <a16:creationId xmlns:a16="http://schemas.microsoft.com/office/drawing/2014/main" id="{571CD3A0-AD69-0D99-157E-E732BAF60103}"/>
              </a:ext>
            </a:extLst>
          </p:cNvPr>
          <p:cNvSpPr txBox="1"/>
          <p:nvPr/>
        </p:nvSpPr>
        <p:spPr>
          <a:xfrm>
            <a:off x="3694176" y="4710422"/>
            <a:ext cx="6096000" cy="369332"/>
          </a:xfrm>
          <a:prstGeom prst="rect">
            <a:avLst/>
          </a:prstGeom>
          <a:noFill/>
        </p:spPr>
        <p:txBody>
          <a:bodyPr wrap="square">
            <a:spAutoFit/>
          </a:bodyPr>
          <a:lstStyle/>
          <a:p>
            <a:r>
              <a:rPr lang="en-US" dirty="0"/>
              <a:t>(on GitHub discussions)</a:t>
            </a:r>
          </a:p>
        </p:txBody>
      </p:sp>
    </p:spTree>
    <p:extLst>
      <p:ext uri="{BB962C8B-B14F-4D97-AF65-F5344CB8AC3E}">
        <p14:creationId xmlns:p14="http://schemas.microsoft.com/office/powerpoint/2010/main" val="155844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6881-0DF4-3C78-1065-118F5EDACDF4}"/>
              </a:ext>
            </a:extLst>
          </p:cNvPr>
          <p:cNvSpPr>
            <a:spLocks noGrp="1"/>
          </p:cNvSpPr>
          <p:nvPr>
            <p:ph type="title"/>
          </p:nvPr>
        </p:nvSpPr>
        <p:spPr/>
        <p:txBody>
          <a:bodyPr/>
          <a:lstStyle/>
          <a:p>
            <a:r>
              <a:rPr lang="en-US" dirty="0"/>
              <a:t>Automation</a:t>
            </a:r>
            <a:endParaRPr lang="en-NL" dirty="0"/>
          </a:p>
        </p:txBody>
      </p:sp>
      <p:sp>
        <p:nvSpPr>
          <p:cNvPr id="3" name="Text Placeholder 2">
            <a:extLst>
              <a:ext uri="{FF2B5EF4-FFF2-40B4-BE49-F238E27FC236}">
                <a16:creationId xmlns:a16="http://schemas.microsoft.com/office/drawing/2014/main" id="{4415C345-74A2-C14B-50AA-84E7CA7667E1}"/>
              </a:ext>
            </a:extLst>
          </p:cNvPr>
          <p:cNvSpPr>
            <a:spLocks noGrp="1"/>
          </p:cNvSpPr>
          <p:nvPr>
            <p:ph type="body" idx="1"/>
          </p:nvPr>
        </p:nvSpPr>
        <p:spPr/>
        <p:txBody>
          <a:bodyPr/>
          <a:lstStyle/>
          <a:p>
            <a:r>
              <a:rPr lang="en-US" dirty="0"/>
              <a:t>Using GitHub Actions</a:t>
            </a:r>
            <a:endParaRPr lang="en-NL" dirty="0"/>
          </a:p>
        </p:txBody>
      </p:sp>
      <p:pic>
        <p:nvPicPr>
          <p:cNvPr id="5" name="Picture 4" descr="Shape&#10;&#10;Description automatically generated with low confidence">
            <a:extLst>
              <a:ext uri="{FF2B5EF4-FFF2-40B4-BE49-F238E27FC236}">
                <a16:creationId xmlns:a16="http://schemas.microsoft.com/office/drawing/2014/main" id="{FC31CF91-BEE5-E41F-2DDD-A280C1A07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2810958"/>
            <a:ext cx="650296" cy="650296"/>
          </a:xfrm>
          <a:prstGeom prst="rect">
            <a:avLst/>
          </a:prstGeom>
        </p:spPr>
      </p:pic>
    </p:spTree>
    <p:extLst>
      <p:ext uri="{BB962C8B-B14F-4D97-AF65-F5344CB8AC3E}">
        <p14:creationId xmlns:p14="http://schemas.microsoft.com/office/powerpoint/2010/main" val="4121447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10B07-6E67-3221-E8AD-57BA0C7F3362}"/>
              </a:ext>
            </a:extLst>
          </p:cNvPr>
          <p:cNvSpPr>
            <a:spLocks noGrp="1"/>
          </p:cNvSpPr>
          <p:nvPr>
            <p:ph type="title"/>
          </p:nvPr>
        </p:nvSpPr>
        <p:spPr/>
        <p:txBody>
          <a:bodyPr/>
          <a:lstStyle/>
          <a:p>
            <a:r>
              <a:rPr lang="en-US" sz="4400" dirty="0"/>
              <a:t>GitHub Actions</a:t>
            </a:r>
            <a:endParaRPr lang="en-NL" dirty="0"/>
          </a:p>
        </p:txBody>
      </p:sp>
      <p:sp>
        <p:nvSpPr>
          <p:cNvPr id="5" name="Content Placeholder 4">
            <a:extLst>
              <a:ext uri="{FF2B5EF4-FFF2-40B4-BE49-F238E27FC236}">
                <a16:creationId xmlns:a16="http://schemas.microsoft.com/office/drawing/2014/main" id="{49981EB0-21B1-2485-884A-B2A0D79A4308}"/>
              </a:ext>
            </a:extLst>
          </p:cNvPr>
          <p:cNvSpPr>
            <a:spLocks noGrp="1"/>
          </p:cNvSpPr>
          <p:nvPr>
            <p:ph idx="1"/>
          </p:nvPr>
        </p:nvSpPr>
        <p:spPr/>
        <p:txBody>
          <a:bodyPr/>
          <a:lstStyle/>
          <a:p>
            <a:pPr marL="457200" lvl="1" indent="0">
              <a:buNone/>
            </a:pPr>
            <a:r>
              <a:rPr lang="en-US" sz="2000" b="0" i="0" dirty="0">
                <a:effectLst/>
                <a:latin typeface="-apple-system"/>
              </a:rPr>
              <a:t>Automate, customize, and execute your software development workflows right in your repository with GitHub Actions. You can discover, create, and share actions to perform any job you'd like, including CI/CD, and combine actions in a completely customized workflow.</a:t>
            </a:r>
          </a:p>
          <a:p>
            <a:pPr marL="457200" lvl="1" indent="0">
              <a:buNone/>
            </a:pPr>
            <a:endParaRPr lang="en-US" sz="2800" dirty="0"/>
          </a:p>
          <a:p>
            <a:pPr lvl="1"/>
            <a:r>
              <a:rPr lang="en-US" sz="2800" dirty="0">
                <a:solidFill>
                  <a:schemeClr val="tx1">
                    <a:lumMod val="65000"/>
                    <a:lumOff val="35000"/>
                  </a:schemeClr>
                </a:solidFill>
              </a:rPr>
              <a:t>Versioned code(YAML) inside the repo</a:t>
            </a:r>
          </a:p>
          <a:p>
            <a:pPr lvl="1"/>
            <a:r>
              <a:rPr lang="en-US" sz="2800" dirty="0">
                <a:solidFill>
                  <a:schemeClr val="tx1">
                    <a:lumMod val="65000"/>
                    <a:lumOff val="35000"/>
                  </a:schemeClr>
                </a:solidFill>
              </a:rPr>
              <a:t>Runners (GitHub hosted or self hosted)</a:t>
            </a:r>
          </a:p>
          <a:p>
            <a:pPr lvl="1"/>
            <a:r>
              <a:rPr lang="en-US" sz="2800" dirty="0">
                <a:solidFill>
                  <a:schemeClr val="tx1">
                    <a:lumMod val="65000"/>
                    <a:lumOff val="35000"/>
                  </a:schemeClr>
                </a:solidFill>
              </a:rPr>
              <a:t>Custom Actions and Marketplace</a:t>
            </a:r>
          </a:p>
          <a:p>
            <a:pPr lvl="1"/>
            <a:r>
              <a:rPr lang="en-US" sz="2800" dirty="0">
                <a:solidFill>
                  <a:schemeClr val="tx1">
                    <a:lumMod val="65000"/>
                    <a:lumOff val="35000"/>
                  </a:schemeClr>
                </a:solidFill>
              </a:rPr>
              <a:t>Secrets</a:t>
            </a:r>
          </a:p>
          <a:p>
            <a:pPr lvl="1"/>
            <a:r>
              <a:rPr lang="en-US" sz="2800" dirty="0">
                <a:solidFill>
                  <a:schemeClr val="tx1">
                    <a:lumMod val="65000"/>
                    <a:lumOff val="35000"/>
                  </a:schemeClr>
                </a:solidFill>
              </a:rPr>
              <a:t>Environments</a:t>
            </a:r>
          </a:p>
          <a:p>
            <a:pPr lvl="1"/>
            <a:endParaRPr lang="en-US" sz="2800" dirty="0">
              <a:solidFill>
                <a:schemeClr val="tx1">
                  <a:lumMod val="65000"/>
                  <a:lumOff val="35000"/>
                </a:schemeClr>
              </a:solidFill>
            </a:endParaRPr>
          </a:p>
          <a:p>
            <a:pPr lvl="1"/>
            <a:endParaRPr lang="en-US" sz="2800" dirty="0">
              <a:solidFill>
                <a:schemeClr val="tx1">
                  <a:lumMod val="65000"/>
                  <a:lumOff val="35000"/>
                </a:schemeClr>
              </a:solidFill>
            </a:endParaRPr>
          </a:p>
          <a:p>
            <a:endParaRPr lang="en-NL" dirty="0"/>
          </a:p>
        </p:txBody>
      </p:sp>
    </p:spTree>
    <p:extLst>
      <p:ext uri="{BB962C8B-B14F-4D97-AF65-F5344CB8AC3E}">
        <p14:creationId xmlns:p14="http://schemas.microsoft.com/office/powerpoint/2010/main" val="2004534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87C9-032A-7E25-4A2C-01115A395998}"/>
              </a:ext>
            </a:extLst>
          </p:cNvPr>
          <p:cNvSpPr>
            <a:spLocks noGrp="1"/>
          </p:cNvSpPr>
          <p:nvPr>
            <p:ph type="title"/>
          </p:nvPr>
        </p:nvSpPr>
        <p:spPr/>
        <p:txBody>
          <a:bodyPr/>
          <a:lstStyle/>
          <a:p>
            <a:r>
              <a:rPr lang="en-US" dirty="0"/>
              <a:t>Lab</a:t>
            </a:r>
            <a:endParaRPr lang="en-NL" dirty="0"/>
          </a:p>
        </p:txBody>
      </p:sp>
      <p:sp>
        <p:nvSpPr>
          <p:cNvPr id="3" name="Content Placeholder 2">
            <a:extLst>
              <a:ext uri="{FF2B5EF4-FFF2-40B4-BE49-F238E27FC236}">
                <a16:creationId xmlns:a16="http://schemas.microsoft.com/office/drawing/2014/main" id="{EAFFCB58-F000-9013-BF19-ED393B85161D}"/>
              </a:ext>
            </a:extLst>
          </p:cNvPr>
          <p:cNvSpPr>
            <a:spLocks noGrp="1"/>
          </p:cNvSpPr>
          <p:nvPr>
            <p:ph idx="1"/>
          </p:nvPr>
        </p:nvSpPr>
        <p:spPr/>
        <p:txBody>
          <a:bodyPr/>
          <a:lstStyle/>
          <a:p>
            <a:pPr marL="0" indent="0">
              <a:buNone/>
            </a:pPr>
            <a:r>
              <a:rPr lang="en-US" sz="3200" dirty="0">
                <a:solidFill>
                  <a:schemeClr val="tx1">
                    <a:lumMod val="65000"/>
                    <a:lumOff val="35000"/>
                  </a:schemeClr>
                </a:solidFill>
              </a:rPr>
              <a:t>Build a “Hello World” pipeline using GitHub actions</a:t>
            </a:r>
          </a:p>
          <a:p>
            <a:pPr marL="0" indent="0">
              <a:buNone/>
            </a:pPr>
            <a:endParaRPr lang="en-US" sz="3200" dirty="0">
              <a:solidFill>
                <a:schemeClr val="tx1">
                  <a:lumMod val="65000"/>
                  <a:lumOff val="35000"/>
                </a:schemeClr>
              </a:solidFill>
            </a:endParaRPr>
          </a:p>
        </p:txBody>
      </p:sp>
      <p:sp>
        <p:nvSpPr>
          <p:cNvPr id="5" name="TextBox 4">
            <a:extLst>
              <a:ext uri="{FF2B5EF4-FFF2-40B4-BE49-F238E27FC236}">
                <a16:creationId xmlns:a16="http://schemas.microsoft.com/office/drawing/2014/main" id="{217B473E-711A-1FAA-AE56-2CCD170F918C}"/>
              </a:ext>
            </a:extLst>
          </p:cNvPr>
          <p:cNvSpPr txBox="1"/>
          <p:nvPr/>
        </p:nvSpPr>
        <p:spPr>
          <a:xfrm>
            <a:off x="838200" y="5807631"/>
            <a:ext cx="10085832" cy="369332"/>
          </a:xfrm>
          <a:prstGeom prst="rect">
            <a:avLst/>
          </a:prstGeom>
          <a:noFill/>
        </p:spPr>
        <p:txBody>
          <a:bodyPr wrap="square">
            <a:spAutoFit/>
          </a:bodyPr>
          <a:lstStyle/>
          <a:p>
            <a:r>
              <a:rPr lang="en-US" dirty="0"/>
              <a:t>https://docs.github.com/en/actions/using-workflows/about-workflows</a:t>
            </a:r>
            <a:endParaRPr lang="en-NL" dirty="0"/>
          </a:p>
        </p:txBody>
      </p:sp>
      <p:pic>
        <p:nvPicPr>
          <p:cNvPr id="1026" name="Picture 2" descr="Workflow overview">
            <a:extLst>
              <a:ext uri="{FF2B5EF4-FFF2-40B4-BE49-F238E27FC236}">
                <a16:creationId xmlns:a16="http://schemas.microsoft.com/office/drawing/2014/main" id="{307060E4-812D-3BDD-B7C9-0650B0859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922" y="2700381"/>
            <a:ext cx="5190134" cy="2601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0DD8E6-BE04-D1A4-FF5E-148BE3424441}"/>
              </a:ext>
            </a:extLst>
          </p:cNvPr>
          <p:cNvPicPr>
            <a:picLocks noChangeAspect="1"/>
          </p:cNvPicPr>
          <p:nvPr/>
        </p:nvPicPr>
        <p:blipFill>
          <a:blip r:embed="rId4"/>
          <a:stretch>
            <a:fillRect/>
          </a:stretch>
        </p:blipFill>
        <p:spPr>
          <a:xfrm>
            <a:off x="7821778" y="2700381"/>
            <a:ext cx="2468825" cy="2601825"/>
          </a:xfrm>
          <a:prstGeom prst="rect">
            <a:avLst/>
          </a:prstGeom>
        </p:spPr>
      </p:pic>
    </p:spTree>
    <p:extLst>
      <p:ext uri="{BB962C8B-B14F-4D97-AF65-F5344CB8AC3E}">
        <p14:creationId xmlns:p14="http://schemas.microsoft.com/office/powerpoint/2010/main" val="3560089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D299-2A34-F4BD-7D85-B095F38FA98E}"/>
              </a:ext>
            </a:extLst>
          </p:cNvPr>
          <p:cNvSpPr>
            <a:spLocks noGrp="1"/>
          </p:cNvSpPr>
          <p:nvPr>
            <p:ph type="title"/>
          </p:nvPr>
        </p:nvSpPr>
        <p:spPr/>
        <p:txBody>
          <a:bodyPr/>
          <a:lstStyle/>
          <a:p>
            <a:r>
              <a:rPr lang="en-US" dirty="0"/>
              <a:t>Demo</a:t>
            </a:r>
            <a:endParaRPr lang="en-NL" dirty="0"/>
          </a:p>
        </p:txBody>
      </p:sp>
      <p:sp>
        <p:nvSpPr>
          <p:cNvPr id="3" name="Content Placeholder 2">
            <a:extLst>
              <a:ext uri="{FF2B5EF4-FFF2-40B4-BE49-F238E27FC236}">
                <a16:creationId xmlns:a16="http://schemas.microsoft.com/office/drawing/2014/main" id="{54699C53-CEED-CF4C-84F5-26124CD4DA64}"/>
              </a:ext>
            </a:extLst>
          </p:cNvPr>
          <p:cNvSpPr>
            <a:spLocks noGrp="1"/>
          </p:cNvSpPr>
          <p:nvPr>
            <p:ph idx="1"/>
          </p:nvPr>
        </p:nvSpPr>
        <p:spPr>
          <a:xfrm>
            <a:off x="838200" y="1825625"/>
            <a:ext cx="5148072" cy="4351338"/>
          </a:xfrm>
        </p:spPr>
        <p:txBody>
          <a:bodyPr>
            <a:normAutofit/>
          </a:bodyPr>
          <a:lstStyle/>
          <a:p>
            <a:pPr marL="0" indent="0">
              <a:buNone/>
            </a:pPr>
            <a:r>
              <a:rPr lang="en-US" dirty="0">
                <a:solidFill>
                  <a:schemeClr val="tx1">
                    <a:lumMod val="65000"/>
                    <a:lumOff val="35000"/>
                  </a:schemeClr>
                </a:solidFill>
                <a:latin typeface="+mn-lt"/>
              </a:rPr>
              <a:t>Connecting to Azure using OIDC</a:t>
            </a:r>
          </a:p>
          <a:p>
            <a:pPr>
              <a:buFontTx/>
              <a:buChar char="-"/>
            </a:pPr>
            <a:r>
              <a:rPr lang="en-US" sz="1600" i="0" dirty="0">
                <a:solidFill>
                  <a:schemeClr val="tx1">
                    <a:lumMod val="95000"/>
                    <a:lumOff val="5000"/>
                  </a:schemeClr>
                </a:solidFill>
                <a:effectLst/>
                <a:latin typeface="+mn-lt"/>
              </a:rPr>
              <a:t>Create an Azure Active Directory application and service principal</a:t>
            </a:r>
          </a:p>
          <a:p>
            <a:pPr>
              <a:buFontTx/>
              <a:buChar char="-"/>
            </a:pPr>
            <a:r>
              <a:rPr lang="en-US" sz="1600" i="0" dirty="0">
                <a:solidFill>
                  <a:schemeClr val="tx1">
                    <a:lumMod val="95000"/>
                    <a:lumOff val="5000"/>
                  </a:schemeClr>
                </a:solidFill>
                <a:effectLst/>
                <a:latin typeface="+mn-lt"/>
              </a:rPr>
              <a:t>Add federated credentials</a:t>
            </a:r>
          </a:p>
          <a:p>
            <a:pPr>
              <a:buFontTx/>
              <a:buChar char="-"/>
            </a:pPr>
            <a:r>
              <a:rPr lang="en-US" sz="1600" i="0" dirty="0">
                <a:solidFill>
                  <a:schemeClr val="tx1">
                    <a:lumMod val="95000"/>
                    <a:lumOff val="5000"/>
                  </a:schemeClr>
                </a:solidFill>
                <a:effectLst/>
                <a:latin typeface="+mn-lt"/>
              </a:rPr>
              <a:t>Create GitHub secrets</a:t>
            </a:r>
          </a:p>
          <a:p>
            <a:pPr>
              <a:buFontTx/>
              <a:buChar char="-"/>
            </a:pPr>
            <a:r>
              <a:rPr lang="en-US" sz="1600" i="0" dirty="0">
                <a:solidFill>
                  <a:schemeClr val="tx1">
                    <a:lumMod val="95000"/>
                    <a:lumOff val="5000"/>
                  </a:schemeClr>
                </a:solidFill>
                <a:effectLst/>
                <a:latin typeface="+mn-lt"/>
              </a:rPr>
              <a:t>Set up Azure Login with OpenID Connect authentication</a:t>
            </a:r>
            <a:endParaRPr lang="en-US" dirty="0">
              <a:solidFill>
                <a:schemeClr val="tx1">
                  <a:lumMod val="95000"/>
                  <a:lumOff val="5000"/>
                </a:schemeClr>
              </a:solidFill>
              <a:latin typeface="+mn-lt"/>
            </a:endParaRPr>
          </a:p>
          <a:p>
            <a:pPr marL="0" indent="0">
              <a:buNone/>
            </a:pPr>
            <a:endParaRPr lang="en-NL" dirty="0">
              <a:latin typeface="+mn-lt"/>
            </a:endParaRPr>
          </a:p>
          <a:p>
            <a:pPr marL="0" indent="0">
              <a:buNone/>
            </a:pPr>
            <a:endParaRPr lang="en-NL" dirty="0">
              <a:latin typeface="+mn-lt"/>
            </a:endParaRPr>
          </a:p>
        </p:txBody>
      </p:sp>
      <p:pic>
        <p:nvPicPr>
          <p:cNvPr id="9" name="Picture 8">
            <a:extLst>
              <a:ext uri="{FF2B5EF4-FFF2-40B4-BE49-F238E27FC236}">
                <a16:creationId xmlns:a16="http://schemas.microsoft.com/office/drawing/2014/main" id="{6217FD6C-D5D3-F0E3-4BE2-79B4E46D0662}"/>
              </a:ext>
            </a:extLst>
          </p:cNvPr>
          <p:cNvPicPr>
            <a:picLocks noChangeAspect="1"/>
          </p:cNvPicPr>
          <p:nvPr/>
        </p:nvPicPr>
        <p:blipFill>
          <a:blip r:embed="rId3"/>
          <a:stretch>
            <a:fillRect/>
          </a:stretch>
        </p:blipFill>
        <p:spPr>
          <a:xfrm>
            <a:off x="6383501" y="1825625"/>
            <a:ext cx="5518106" cy="3708050"/>
          </a:xfrm>
          <a:prstGeom prst="rect">
            <a:avLst/>
          </a:prstGeom>
        </p:spPr>
      </p:pic>
    </p:spTree>
    <p:extLst>
      <p:ext uri="{BB962C8B-B14F-4D97-AF65-F5344CB8AC3E}">
        <p14:creationId xmlns:p14="http://schemas.microsoft.com/office/powerpoint/2010/main" val="3402219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787B8-1B79-60A5-C4BB-F82EFF3EF931}"/>
              </a:ext>
            </a:extLst>
          </p:cNvPr>
          <p:cNvSpPr>
            <a:spLocks noGrp="1"/>
          </p:cNvSpPr>
          <p:nvPr>
            <p:ph type="title"/>
          </p:nvPr>
        </p:nvSpPr>
        <p:spPr/>
        <p:txBody>
          <a:bodyPr/>
          <a:lstStyle/>
          <a:p>
            <a:r>
              <a:rPr lang="en-US" dirty="0"/>
              <a:t>Infrastructure as Code</a:t>
            </a:r>
            <a:endParaRPr lang="en-NL" dirty="0"/>
          </a:p>
        </p:txBody>
      </p:sp>
      <p:sp>
        <p:nvSpPr>
          <p:cNvPr id="3" name="Text Placeholder 2">
            <a:extLst>
              <a:ext uri="{FF2B5EF4-FFF2-40B4-BE49-F238E27FC236}">
                <a16:creationId xmlns:a16="http://schemas.microsoft.com/office/drawing/2014/main" id="{34D34211-A27B-D8E1-2878-A08ACA5974BF}"/>
              </a:ext>
            </a:extLst>
          </p:cNvPr>
          <p:cNvSpPr>
            <a:spLocks noGrp="1"/>
          </p:cNvSpPr>
          <p:nvPr>
            <p:ph type="body" idx="1"/>
          </p:nvPr>
        </p:nvSpPr>
        <p:spPr/>
        <p:txBody>
          <a:bodyPr/>
          <a:lstStyle/>
          <a:p>
            <a:r>
              <a:rPr lang="en-US" dirty="0"/>
              <a:t>With Bicep</a:t>
            </a:r>
            <a:endParaRPr lang="en-NL" dirty="0"/>
          </a:p>
        </p:txBody>
      </p:sp>
    </p:spTree>
    <p:extLst>
      <p:ext uri="{BB962C8B-B14F-4D97-AF65-F5344CB8AC3E}">
        <p14:creationId xmlns:p14="http://schemas.microsoft.com/office/powerpoint/2010/main" val="135917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10B07-6E67-3221-E8AD-57BA0C7F3362}"/>
              </a:ext>
            </a:extLst>
          </p:cNvPr>
          <p:cNvSpPr>
            <a:spLocks noGrp="1"/>
          </p:cNvSpPr>
          <p:nvPr>
            <p:ph type="title"/>
          </p:nvPr>
        </p:nvSpPr>
        <p:spPr/>
        <p:txBody>
          <a:bodyPr/>
          <a:lstStyle/>
          <a:p>
            <a:r>
              <a:rPr lang="en-US" dirty="0"/>
              <a:t>Bicep</a:t>
            </a:r>
            <a:endParaRPr lang="en-NL" dirty="0"/>
          </a:p>
        </p:txBody>
      </p:sp>
      <p:sp>
        <p:nvSpPr>
          <p:cNvPr id="5" name="Content Placeholder 4">
            <a:extLst>
              <a:ext uri="{FF2B5EF4-FFF2-40B4-BE49-F238E27FC236}">
                <a16:creationId xmlns:a16="http://schemas.microsoft.com/office/drawing/2014/main" id="{49981EB0-21B1-2485-884A-B2A0D79A4308}"/>
              </a:ext>
            </a:extLst>
          </p:cNvPr>
          <p:cNvSpPr>
            <a:spLocks noGrp="1"/>
          </p:cNvSpPr>
          <p:nvPr>
            <p:ph idx="1"/>
          </p:nvPr>
        </p:nvSpPr>
        <p:spPr/>
        <p:txBody>
          <a:bodyPr/>
          <a:lstStyle/>
          <a:p>
            <a:r>
              <a:rPr lang="en-US" sz="3200" dirty="0">
                <a:solidFill>
                  <a:schemeClr val="tx1">
                    <a:lumMod val="65000"/>
                    <a:lumOff val="35000"/>
                  </a:schemeClr>
                </a:solidFill>
              </a:rPr>
              <a:t>Domain Specific Language</a:t>
            </a:r>
          </a:p>
          <a:p>
            <a:r>
              <a:rPr lang="en-US" sz="3200" dirty="0">
                <a:solidFill>
                  <a:schemeClr val="tx1">
                    <a:lumMod val="65000"/>
                    <a:lumOff val="35000"/>
                  </a:schemeClr>
                </a:solidFill>
              </a:rPr>
              <a:t>Declarative Syntax</a:t>
            </a:r>
          </a:p>
          <a:p>
            <a:r>
              <a:rPr lang="en-US" sz="3200" dirty="0">
                <a:solidFill>
                  <a:schemeClr val="tx1">
                    <a:lumMod val="65000"/>
                    <a:lumOff val="35000"/>
                  </a:schemeClr>
                </a:solidFill>
              </a:rPr>
              <a:t>Type safety</a:t>
            </a:r>
          </a:p>
          <a:p>
            <a:r>
              <a:rPr lang="en-US" sz="3200" dirty="0">
                <a:solidFill>
                  <a:schemeClr val="tx1">
                    <a:lumMod val="65000"/>
                    <a:lumOff val="35000"/>
                  </a:schemeClr>
                </a:solidFill>
              </a:rPr>
              <a:t>Immediate </a:t>
            </a:r>
            <a:r>
              <a:rPr lang="en-US" sz="3200" dirty="0" err="1">
                <a:solidFill>
                  <a:schemeClr val="tx1">
                    <a:lumMod val="65000"/>
                    <a:lumOff val="35000"/>
                  </a:schemeClr>
                </a:solidFill>
              </a:rPr>
              <a:t>api</a:t>
            </a:r>
            <a:r>
              <a:rPr lang="en-US" sz="3200" dirty="0">
                <a:solidFill>
                  <a:schemeClr val="tx1">
                    <a:lumMod val="65000"/>
                    <a:lumOff val="35000"/>
                  </a:schemeClr>
                </a:solidFill>
              </a:rPr>
              <a:t> support</a:t>
            </a:r>
          </a:p>
          <a:p>
            <a:endParaRPr lang="en-US" sz="3200" dirty="0">
              <a:solidFill>
                <a:schemeClr val="tx1">
                  <a:lumMod val="65000"/>
                  <a:lumOff val="35000"/>
                </a:schemeClr>
              </a:solidFill>
            </a:endParaRPr>
          </a:p>
          <a:p>
            <a:endParaRPr lang="en-NL" dirty="0"/>
          </a:p>
        </p:txBody>
      </p:sp>
      <p:pic>
        <p:nvPicPr>
          <p:cNvPr id="2" name="Picture 4" descr="Bicep file authoring example">
            <a:extLst>
              <a:ext uri="{FF2B5EF4-FFF2-40B4-BE49-F238E27FC236}">
                <a16:creationId xmlns:a16="http://schemas.microsoft.com/office/drawing/2014/main" id="{DA982940-EC0F-58BA-6C23-245B55027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505" y="3003082"/>
            <a:ext cx="5969001" cy="348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38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7F7D2-6267-CD06-CE23-62CAFE2AF1AF}"/>
              </a:ext>
            </a:extLst>
          </p:cNvPr>
          <p:cNvSpPr>
            <a:spLocks noGrp="1"/>
          </p:cNvSpPr>
          <p:nvPr>
            <p:ph type="title"/>
          </p:nvPr>
        </p:nvSpPr>
        <p:spPr/>
        <p:txBody>
          <a:bodyPr/>
          <a:lstStyle/>
          <a:p>
            <a:r>
              <a:rPr lang="en-US" dirty="0"/>
              <a:t>Lab</a:t>
            </a:r>
            <a:endParaRPr lang="en-NL" dirty="0"/>
          </a:p>
        </p:txBody>
      </p:sp>
      <p:sp>
        <p:nvSpPr>
          <p:cNvPr id="3" name="Content Placeholder 2">
            <a:extLst>
              <a:ext uri="{FF2B5EF4-FFF2-40B4-BE49-F238E27FC236}">
                <a16:creationId xmlns:a16="http://schemas.microsoft.com/office/drawing/2014/main" id="{13545C05-0B27-D7E5-E52A-8BEC95B861C8}"/>
              </a:ext>
            </a:extLst>
          </p:cNvPr>
          <p:cNvSpPr>
            <a:spLocks noGrp="1"/>
          </p:cNvSpPr>
          <p:nvPr>
            <p:ph idx="1"/>
          </p:nvPr>
        </p:nvSpPr>
        <p:spPr/>
        <p:txBody>
          <a:bodyPr/>
          <a:lstStyle/>
          <a:p>
            <a:r>
              <a:rPr lang="en-US" sz="3200" dirty="0">
                <a:solidFill>
                  <a:schemeClr val="tx1">
                    <a:lumMod val="65000"/>
                    <a:lumOff val="35000"/>
                  </a:schemeClr>
                </a:solidFill>
              </a:rPr>
              <a:t>Create an Azure Webapp infrastructure using Bicep</a:t>
            </a:r>
          </a:p>
          <a:p>
            <a:r>
              <a:rPr lang="en-US" sz="3200" dirty="0">
                <a:solidFill>
                  <a:schemeClr val="tx1">
                    <a:lumMod val="65000"/>
                    <a:lumOff val="35000"/>
                  </a:schemeClr>
                </a:solidFill>
              </a:rPr>
              <a:t>Build and package the app</a:t>
            </a:r>
          </a:p>
          <a:p>
            <a:r>
              <a:rPr lang="en-US" sz="3200" dirty="0">
                <a:solidFill>
                  <a:schemeClr val="tx1">
                    <a:lumMod val="65000"/>
                    <a:lumOff val="35000"/>
                  </a:schemeClr>
                </a:solidFill>
              </a:rPr>
              <a:t>Provision the infrastructure</a:t>
            </a:r>
          </a:p>
          <a:p>
            <a:r>
              <a:rPr lang="en-US" sz="3200" dirty="0">
                <a:solidFill>
                  <a:schemeClr val="tx1">
                    <a:lumMod val="65000"/>
                    <a:lumOff val="35000"/>
                  </a:schemeClr>
                </a:solidFill>
              </a:rPr>
              <a:t>Deploy to Azure using a gated environment</a:t>
            </a:r>
          </a:p>
          <a:p>
            <a:endParaRPr lang="en-US" sz="3200" dirty="0">
              <a:solidFill>
                <a:schemeClr val="tx1">
                  <a:lumMod val="65000"/>
                  <a:lumOff val="35000"/>
                </a:schemeClr>
              </a:solidFill>
            </a:endParaRPr>
          </a:p>
        </p:txBody>
      </p:sp>
      <p:pic>
        <p:nvPicPr>
          <p:cNvPr id="5" name="Picture 4">
            <a:extLst>
              <a:ext uri="{FF2B5EF4-FFF2-40B4-BE49-F238E27FC236}">
                <a16:creationId xmlns:a16="http://schemas.microsoft.com/office/drawing/2014/main" id="{6E422049-BF28-AFC0-4BDF-54FDA94388F4}"/>
              </a:ext>
            </a:extLst>
          </p:cNvPr>
          <p:cNvPicPr>
            <a:picLocks noChangeAspect="1"/>
          </p:cNvPicPr>
          <p:nvPr/>
        </p:nvPicPr>
        <p:blipFill>
          <a:blip r:embed="rId3"/>
          <a:stretch>
            <a:fillRect/>
          </a:stretch>
        </p:blipFill>
        <p:spPr>
          <a:xfrm>
            <a:off x="6641591" y="4406638"/>
            <a:ext cx="5160265" cy="1598263"/>
          </a:xfrm>
          <a:prstGeom prst="rect">
            <a:avLst/>
          </a:prstGeom>
        </p:spPr>
      </p:pic>
      <p:sp>
        <p:nvSpPr>
          <p:cNvPr id="6" name="TextBox 5">
            <a:extLst>
              <a:ext uri="{FF2B5EF4-FFF2-40B4-BE49-F238E27FC236}">
                <a16:creationId xmlns:a16="http://schemas.microsoft.com/office/drawing/2014/main" id="{B8D929ED-68A8-CA65-8F2A-BAD27E965241}"/>
              </a:ext>
            </a:extLst>
          </p:cNvPr>
          <p:cNvSpPr txBox="1"/>
          <p:nvPr/>
        </p:nvSpPr>
        <p:spPr>
          <a:xfrm>
            <a:off x="7690103" y="6013537"/>
            <a:ext cx="6096000" cy="369332"/>
          </a:xfrm>
          <a:prstGeom prst="rect">
            <a:avLst/>
          </a:prstGeom>
          <a:noFill/>
        </p:spPr>
        <p:txBody>
          <a:bodyPr wrap="square">
            <a:spAutoFit/>
          </a:bodyPr>
          <a:lstStyle/>
          <a:p>
            <a:r>
              <a:rPr lang="en-NL" dirty="0"/>
              <a:t>https://github.com/betabit-workshop/envs</a:t>
            </a:r>
          </a:p>
        </p:txBody>
      </p:sp>
    </p:spTree>
    <p:extLst>
      <p:ext uri="{BB962C8B-B14F-4D97-AF65-F5344CB8AC3E}">
        <p14:creationId xmlns:p14="http://schemas.microsoft.com/office/powerpoint/2010/main" val="3544195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927E-7179-321A-A040-72D51A91ABB6}"/>
              </a:ext>
            </a:extLst>
          </p:cNvPr>
          <p:cNvSpPr>
            <a:spLocks noGrp="1"/>
          </p:cNvSpPr>
          <p:nvPr>
            <p:ph type="title"/>
          </p:nvPr>
        </p:nvSpPr>
        <p:spPr/>
        <p:txBody>
          <a:bodyPr/>
          <a:lstStyle/>
          <a:p>
            <a:r>
              <a:rPr lang="en-US" dirty="0"/>
              <a:t>Remote development</a:t>
            </a:r>
            <a:endParaRPr lang="en-NL" dirty="0"/>
          </a:p>
        </p:txBody>
      </p:sp>
      <p:sp>
        <p:nvSpPr>
          <p:cNvPr id="3" name="Text Placeholder 2">
            <a:extLst>
              <a:ext uri="{FF2B5EF4-FFF2-40B4-BE49-F238E27FC236}">
                <a16:creationId xmlns:a16="http://schemas.microsoft.com/office/drawing/2014/main" id="{5D67917E-D616-BCEE-EAD4-7493D2D200DC}"/>
              </a:ext>
            </a:extLst>
          </p:cNvPr>
          <p:cNvSpPr>
            <a:spLocks noGrp="1"/>
          </p:cNvSpPr>
          <p:nvPr>
            <p:ph type="body" idx="1"/>
          </p:nvPr>
        </p:nvSpPr>
        <p:spPr/>
        <p:txBody>
          <a:bodyPr/>
          <a:lstStyle/>
          <a:p>
            <a:r>
              <a:rPr lang="en-US" dirty="0" err="1"/>
              <a:t>Codespaces</a:t>
            </a:r>
            <a:endParaRPr lang="en-NL" dirty="0"/>
          </a:p>
        </p:txBody>
      </p:sp>
      <p:pic>
        <p:nvPicPr>
          <p:cNvPr id="5" name="Picture 4" descr="Shape&#10;&#10;Description automatically generated with low confidence">
            <a:extLst>
              <a:ext uri="{FF2B5EF4-FFF2-40B4-BE49-F238E27FC236}">
                <a16:creationId xmlns:a16="http://schemas.microsoft.com/office/drawing/2014/main" id="{CE05DA05-954D-20DB-43F7-CF8111D85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810958"/>
            <a:ext cx="650296" cy="650296"/>
          </a:xfrm>
          <a:prstGeom prst="rect">
            <a:avLst/>
          </a:prstGeom>
        </p:spPr>
      </p:pic>
    </p:spTree>
    <p:extLst>
      <p:ext uri="{BB962C8B-B14F-4D97-AF65-F5344CB8AC3E}">
        <p14:creationId xmlns:p14="http://schemas.microsoft.com/office/powerpoint/2010/main" val="2632256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B3B7-72EA-7959-9156-A924552680DE}"/>
              </a:ext>
            </a:extLst>
          </p:cNvPr>
          <p:cNvSpPr>
            <a:spLocks noGrp="1"/>
          </p:cNvSpPr>
          <p:nvPr>
            <p:ph type="title"/>
          </p:nvPr>
        </p:nvSpPr>
        <p:spPr/>
        <p:txBody>
          <a:bodyPr/>
          <a:lstStyle/>
          <a:p>
            <a:r>
              <a:rPr lang="en-US" dirty="0"/>
              <a:t>Agenda</a:t>
            </a:r>
            <a:endParaRPr lang="en-NL" dirty="0"/>
          </a:p>
        </p:txBody>
      </p:sp>
      <p:sp>
        <p:nvSpPr>
          <p:cNvPr id="3" name="Content Placeholder 2">
            <a:extLst>
              <a:ext uri="{FF2B5EF4-FFF2-40B4-BE49-F238E27FC236}">
                <a16:creationId xmlns:a16="http://schemas.microsoft.com/office/drawing/2014/main" id="{64D96C09-F3D3-85E1-1B74-8F631BAAF3FC}"/>
              </a:ext>
            </a:extLst>
          </p:cNvPr>
          <p:cNvSpPr>
            <a:spLocks noGrp="1"/>
          </p:cNvSpPr>
          <p:nvPr>
            <p:ph idx="1"/>
          </p:nvPr>
        </p:nvSpPr>
        <p:spPr/>
        <p:txBody>
          <a:bodyPr>
            <a:noAutofit/>
          </a:bodyPr>
          <a:lstStyle/>
          <a:p>
            <a:r>
              <a:rPr lang="en-US" sz="2400" dirty="0"/>
              <a:t>Introduction</a:t>
            </a:r>
          </a:p>
          <a:p>
            <a:r>
              <a:rPr lang="en-US" sz="2400" dirty="0"/>
              <a:t>The core of GitHub</a:t>
            </a:r>
          </a:p>
          <a:p>
            <a:r>
              <a:rPr lang="en-US" sz="2400" dirty="0"/>
              <a:t>Project management</a:t>
            </a:r>
          </a:p>
          <a:p>
            <a:r>
              <a:rPr lang="en-US" sz="2400" dirty="0"/>
              <a:t>Automation</a:t>
            </a:r>
          </a:p>
          <a:p>
            <a:r>
              <a:rPr lang="en-US" sz="2400" dirty="0"/>
              <a:t>Infrastructure as Code</a:t>
            </a:r>
          </a:p>
          <a:p>
            <a:r>
              <a:rPr lang="en-US" sz="2400" dirty="0"/>
              <a:t>Package Management</a:t>
            </a:r>
          </a:p>
          <a:p>
            <a:r>
              <a:rPr lang="en-US" sz="2400" dirty="0"/>
              <a:t>Remote development</a:t>
            </a:r>
          </a:p>
          <a:p>
            <a:r>
              <a:rPr lang="en-US" sz="2400" dirty="0"/>
              <a:t>Code scanning</a:t>
            </a:r>
          </a:p>
          <a:p>
            <a:r>
              <a:rPr lang="en-US" sz="2400" dirty="0"/>
              <a:t>Pricing and features</a:t>
            </a:r>
          </a:p>
          <a:p>
            <a:r>
              <a:rPr lang="en-US" sz="2400" dirty="0"/>
              <a:t>Closing</a:t>
            </a:r>
          </a:p>
          <a:p>
            <a:endParaRPr lang="en-US" sz="2400" dirty="0"/>
          </a:p>
        </p:txBody>
      </p:sp>
      <p:sp>
        <p:nvSpPr>
          <p:cNvPr id="4" name="Text Placeholder 3">
            <a:extLst>
              <a:ext uri="{FF2B5EF4-FFF2-40B4-BE49-F238E27FC236}">
                <a16:creationId xmlns:a16="http://schemas.microsoft.com/office/drawing/2014/main" id="{F3D0CD6E-6A40-B22E-6716-7D6EDC11D2BE}"/>
              </a:ext>
            </a:extLst>
          </p:cNvPr>
          <p:cNvSpPr>
            <a:spLocks noGrp="1"/>
          </p:cNvSpPr>
          <p:nvPr>
            <p:ph type="body" sz="half" idx="2"/>
          </p:nvPr>
        </p:nvSpPr>
        <p:spPr/>
        <p:txBody>
          <a:bodyPr/>
          <a:lstStyle/>
          <a:p>
            <a:endParaRPr lang="en-NL" dirty="0"/>
          </a:p>
        </p:txBody>
      </p:sp>
    </p:spTree>
    <p:extLst>
      <p:ext uri="{BB962C8B-B14F-4D97-AF65-F5344CB8AC3E}">
        <p14:creationId xmlns:p14="http://schemas.microsoft.com/office/powerpoint/2010/main" val="2152986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10B07-6E67-3221-E8AD-57BA0C7F3362}"/>
              </a:ext>
            </a:extLst>
          </p:cNvPr>
          <p:cNvSpPr>
            <a:spLocks noGrp="1"/>
          </p:cNvSpPr>
          <p:nvPr>
            <p:ph type="title"/>
          </p:nvPr>
        </p:nvSpPr>
        <p:spPr/>
        <p:txBody>
          <a:bodyPr/>
          <a:lstStyle/>
          <a:p>
            <a:r>
              <a:rPr lang="en-US" dirty="0"/>
              <a:t>Code spaces</a:t>
            </a:r>
            <a:endParaRPr lang="en-NL" dirty="0"/>
          </a:p>
        </p:txBody>
      </p:sp>
      <p:sp>
        <p:nvSpPr>
          <p:cNvPr id="5" name="Content Placeholder 4">
            <a:extLst>
              <a:ext uri="{FF2B5EF4-FFF2-40B4-BE49-F238E27FC236}">
                <a16:creationId xmlns:a16="http://schemas.microsoft.com/office/drawing/2014/main" id="{49981EB0-21B1-2485-884A-B2A0D79A4308}"/>
              </a:ext>
            </a:extLst>
          </p:cNvPr>
          <p:cNvSpPr>
            <a:spLocks noGrp="1"/>
          </p:cNvSpPr>
          <p:nvPr>
            <p:ph idx="1"/>
          </p:nvPr>
        </p:nvSpPr>
        <p:spPr/>
        <p:txBody>
          <a:bodyPr/>
          <a:lstStyle/>
          <a:p>
            <a:pPr marL="0" indent="0">
              <a:buNone/>
            </a:pPr>
            <a:endParaRPr lang="en-NL" dirty="0"/>
          </a:p>
        </p:txBody>
      </p:sp>
      <p:pic>
        <p:nvPicPr>
          <p:cNvPr id="2050" name="Picture 2" descr="A diagram showing how GitHub Codespaces works">
            <a:extLst>
              <a:ext uri="{FF2B5EF4-FFF2-40B4-BE49-F238E27FC236}">
                <a16:creationId xmlns:a16="http://schemas.microsoft.com/office/drawing/2014/main" id="{FAF32D6C-5902-84EB-EDA4-537EC6243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788" y="1698858"/>
            <a:ext cx="6440424" cy="460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463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AE7E-019C-ED09-377A-A8505AFCBC5D}"/>
              </a:ext>
            </a:extLst>
          </p:cNvPr>
          <p:cNvSpPr>
            <a:spLocks noGrp="1"/>
          </p:cNvSpPr>
          <p:nvPr>
            <p:ph type="title"/>
          </p:nvPr>
        </p:nvSpPr>
        <p:spPr/>
        <p:txBody>
          <a:bodyPr/>
          <a:lstStyle/>
          <a:p>
            <a:r>
              <a:rPr lang="en-US" sz="4400" dirty="0">
                <a:solidFill>
                  <a:schemeClr val="tx1">
                    <a:lumMod val="65000"/>
                    <a:lumOff val="35000"/>
                  </a:schemeClr>
                </a:solidFill>
              </a:rPr>
              <a:t>Azure Dev Box</a:t>
            </a:r>
            <a:endParaRPr lang="en-NL" dirty="0"/>
          </a:p>
        </p:txBody>
      </p:sp>
      <p:sp>
        <p:nvSpPr>
          <p:cNvPr id="3" name="Content Placeholder 2">
            <a:extLst>
              <a:ext uri="{FF2B5EF4-FFF2-40B4-BE49-F238E27FC236}">
                <a16:creationId xmlns:a16="http://schemas.microsoft.com/office/drawing/2014/main" id="{83D950CC-58E6-A4C9-074F-8C7747F8415D}"/>
              </a:ext>
            </a:extLst>
          </p:cNvPr>
          <p:cNvSpPr>
            <a:spLocks noGrp="1"/>
          </p:cNvSpPr>
          <p:nvPr>
            <p:ph idx="1"/>
          </p:nvPr>
        </p:nvSpPr>
        <p:spPr/>
        <p:txBody>
          <a:bodyPr/>
          <a:lstStyle/>
          <a:p>
            <a:endParaRPr lang="en-NL" dirty="0"/>
          </a:p>
        </p:txBody>
      </p:sp>
      <p:pic>
        <p:nvPicPr>
          <p:cNvPr id="1026" name="Picture 2">
            <a:extLst>
              <a:ext uri="{FF2B5EF4-FFF2-40B4-BE49-F238E27FC236}">
                <a16:creationId xmlns:a16="http://schemas.microsoft.com/office/drawing/2014/main" id="{B3387DA6-5053-DDE5-E0FC-A870A818D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325" y="2034381"/>
            <a:ext cx="6991350" cy="3933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087703-90A7-A01E-9C5B-59E082A89F42}"/>
              </a:ext>
            </a:extLst>
          </p:cNvPr>
          <p:cNvSpPr txBox="1"/>
          <p:nvPr/>
        </p:nvSpPr>
        <p:spPr>
          <a:xfrm>
            <a:off x="5257800" y="6338015"/>
            <a:ext cx="6096000" cy="369332"/>
          </a:xfrm>
          <a:prstGeom prst="rect">
            <a:avLst/>
          </a:prstGeom>
          <a:noFill/>
        </p:spPr>
        <p:txBody>
          <a:bodyPr wrap="square">
            <a:spAutoFit/>
          </a:bodyPr>
          <a:lstStyle/>
          <a:p>
            <a:pPr algn="r"/>
            <a:r>
              <a:rPr lang="en-NL" dirty="0"/>
              <a:t>https://azure.microsoft.com/products/dev-box/</a:t>
            </a:r>
          </a:p>
        </p:txBody>
      </p:sp>
    </p:spTree>
    <p:extLst>
      <p:ext uri="{BB962C8B-B14F-4D97-AF65-F5344CB8AC3E}">
        <p14:creationId xmlns:p14="http://schemas.microsoft.com/office/powerpoint/2010/main" val="4205081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7CDDE-78D8-9D74-DEBA-721DEFAECDFA}"/>
              </a:ext>
            </a:extLst>
          </p:cNvPr>
          <p:cNvSpPr>
            <a:spLocks noGrp="1"/>
          </p:cNvSpPr>
          <p:nvPr>
            <p:ph type="title"/>
          </p:nvPr>
        </p:nvSpPr>
        <p:spPr/>
        <p:txBody>
          <a:bodyPr/>
          <a:lstStyle/>
          <a:p>
            <a:r>
              <a:rPr lang="en-US" dirty="0"/>
              <a:t>Package management</a:t>
            </a:r>
            <a:endParaRPr lang="en-NL" dirty="0"/>
          </a:p>
        </p:txBody>
      </p:sp>
      <p:sp>
        <p:nvSpPr>
          <p:cNvPr id="3" name="Text Placeholder 2">
            <a:extLst>
              <a:ext uri="{FF2B5EF4-FFF2-40B4-BE49-F238E27FC236}">
                <a16:creationId xmlns:a16="http://schemas.microsoft.com/office/drawing/2014/main" id="{630B342A-055F-EC8A-322C-7A2A434A6A38}"/>
              </a:ext>
            </a:extLst>
          </p:cNvPr>
          <p:cNvSpPr>
            <a:spLocks noGrp="1"/>
          </p:cNvSpPr>
          <p:nvPr>
            <p:ph type="body" idx="1"/>
          </p:nvPr>
        </p:nvSpPr>
        <p:spPr/>
        <p:txBody>
          <a:bodyPr/>
          <a:lstStyle/>
          <a:p>
            <a:endParaRPr lang="en-NL" dirty="0"/>
          </a:p>
        </p:txBody>
      </p:sp>
      <p:pic>
        <p:nvPicPr>
          <p:cNvPr id="5" name="Picture 4" descr="Shape&#10;&#10;Description automatically generated with low confidence">
            <a:extLst>
              <a:ext uri="{FF2B5EF4-FFF2-40B4-BE49-F238E27FC236}">
                <a16:creationId xmlns:a16="http://schemas.microsoft.com/office/drawing/2014/main" id="{AF875185-18F5-F428-08DB-E583BDDF2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810958"/>
            <a:ext cx="650296" cy="650296"/>
          </a:xfrm>
          <a:prstGeom prst="rect">
            <a:avLst/>
          </a:prstGeom>
        </p:spPr>
      </p:pic>
    </p:spTree>
    <p:extLst>
      <p:ext uri="{BB962C8B-B14F-4D97-AF65-F5344CB8AC3E}">
        <p14:creationId xmlns:p14="http://schemas.microsoft.com/office/powerpoint/2010/main" val="3274523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10B07-6E67-3221-E8AD-57BA0C7F3362}"/>
              </a:ext>
            </a:extLst>
          </p:cNvPr>
          <p:cNvSpPr>
            <a:spLocks noGrp="1"/>
          </p:cNvSpPr>
          <p:nvPr>
            <p:ph type="title"/>
          </p:nvPr>
        </p:nvSpPr>
        <p:spPr/>
        <p:txBody>
          <a:bodyPr/>
          <a:lstStyle/>
          <a:p>
            <a:r>
              <a:rPr lang="en-US" dirty="0"/>
              <a:t>Lab</a:t>
            </a:r>
            <a:endParaRPr lang="en-NL" dirty="0"/>
          </a:p>
        </p:txBody>
      </p:sp>
      <p:sp>
        <p:nvSpPr>
          <p:cNvPr id="5" name="Content Placeholder 4">
            <a:extLst>
              <a:ext uri="{FF2B5EF4-FFF2-40B4-BE49-F238E27FC236}">
                <a16:creationId xmlns:a16="http://schemas.microsoft.com/office/drawing/2014/main" id="{49981EB0-21B1-2485-884A-B2A0D79A4308}"/>
              </a:ext>
            </a:extLst>
          </p:cNvPr>
          <p:cNvSpPr>
            <a:spLocks noGrp="1"/>
          </p:cNvSpPr>
          <p:nvPr>
            <p:ph idx="1"/>
          </p:nvPr>
        </p:nvSpPr>
        <p:spPr/>
        <p:txBody>
          <a:bodyPr/>
          <a:lstStyle/>
          <a:p>
            <a:r>
              <a:rPr lang="en-US" dirty="0"/>
              <a:t>Use a package</a:t>
            </a:r>
          </a:p>
          <a:p>
            <a:pPr marL="457200" lvl="1" indent="0">
              <a:buNone/>
            </a:pPr>
            <a:r>
              <a:rPr lang="en-US" i="1" dirty="0"/>
              <a:t>https://github.com/orgs/betabit-workshop/packages </a:t>
            </a:r>
          </a:p>
          <a:p>
            <a:r>
              <a:rPr lang="en-US" dirty="0"/>
              <a:t>Push a package</a:t>
            </a:r>
            <a:endParaRPr lang="en-NL" dirty="0"/>
          </a:p>
        </p:txBody>
      </p:sp>
    </p:spTree>
    <p:extLst>
      <p:ext uri="{BB962C8B-B14F-4D97-AF65-F5344CB8AC3E}">
        <p14:creationId xmlns:p14="http://schemas.microsoft.com/office/powerpoint/2010/main" val="2823825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04E20-3232-2210-83DD-DF8C092C01E1}"/>
              </a:ext>
            </a:extLst>
          </p:cNvPr>
          <p:cNvSpPr>
            <a:spLocks noGrp="1"/>
          </p:cNvSpPr>
          <p:nvPr>
            <p:ph type="title"/>
          </p:nvPr>
        </p:nvSpPr>
        <p:spPr/>
        <p:txBody>
          <a:bodyPr/>
          <a:lstStyle/>
          <a:p>
            <a:r>
              <a:rPr lang="en-US" dirty="0"/>
              <a:t>Code scanning</a:t>
            </a:r>
            <a:endParaRPr lang="en-NL" dirty="0"/>
          </a:p>
        </p:txBody>
      </p:sp>
      <p:sp>
        <p:nvSpPr>
          <p:cNvPr id="3" name="Text Placeholder 2">
            <a:extLst>
              <a:ext uri="{FF2B5EF4-FFF2-40B4-BE49-F238E27FC236}">
                <a16:creationId xmlns:a16="http://schemas.microsoft.com/office/drawing/2014/main" id="{78417F77-5C54-27D1-556B-629C79E1C864}"/>
              </a:ext>
            </a:extLst>
          </p:cNvPr>
          <p:cNvSpPr>
            <a:spLocks noGrp="1"/>
          </p:cNvSpPr>
          <p:nvPr>
            <p:ph type="body" idx="1"/>
          </p:nvPr>
        </p:nvSpPr>
        <p:spPr/>
        <p:txBody>
          <a:bodyPr/>
          <a:lstStyle/>
          <a:p>
            <a:r>
              <a:rPr lang="en-US" dirty="0"/>
              <a:t>https://docs.github.com/en/code-security</a:t>
            </a:r>
            <a:endParaRPr lang="en-NL" dirty="0"/>
          </a:p>
        </p:txBody>
      </p:sp>
    </p:spTree>
    <p:extLst>
      <p:ext uri="{BB962C8B-B14F-4D97-AF65-F5344CB8AC3E}">
        <p14:creationId xmlns:p14="http://schemas.microsoft.com/office/powerpoint/2010/main" val="1141372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0B3419-E9B5-5712-ECDB-B8E921A7BE19}"/>
              </a:ext>
            </a:extLst>
          </p:cNvPr>
          <p:cNvSpPr>
            <a:spLocks noGrp="1"/>
          </p:cNvSpPr>
          <p:nvPr>
            <p:ph type="title"/>
          </p:nvPr>
        </p:nvSpPr>
        <p:spPr/>
        <p:txBody>
          <a:bodyPr/>
          <a:lstStyle/>
          <a:p>
            <a:r>
              <a:rPr lang="en-US" dirty="0"/>
              <a:t>Secret scanning</a:t>
            </a:r>
            <a:endParaRPr lang="en-NL" dirty="0"/>
          </a:p>
        </p:txBody>
      </p:sp>
      <p:sp>
        <p:nvSpPr>
          <p:cNvPr id="5" name="Content Placeholder 4">
            <a:extLst>
              <a:ext uri="{FF2B5EF4-FFF2-40B4-BE49-F238E27FC236}">
                <a16:creationId xmlns:a16="http://schemas.microsoft.com/office/drawing/2014/main" id="{E4042ABB-59B6-6F85-868A-FE70E1D8BA82}"/>
              </a:ext>
            </a:extLst>
          </p:cNvPr>
          <p:cNvSpPr>
            <a:spLocks noGrp="1"/>
          </p:cNvSpPr>
          <p:nvPr>
            <p:ph idx="1"/>
          </p:nvPr>
        </p:nvSpPr>
        <p:spPr/>
        <p:txBody>
          <a:bodyPr/>
          <a:lstStyle/>
          <a:p>
            <a:pPr marL="0" indent="0">
              <a:buNone/>
            </a:pPr>
            <a:r>
              <a:rPr lang="en-US" b="0" i="0" dirty="0">
                <a:solidFill>
                  <a:schemeClr val="tx1">
                    <a:lumMod val="95000"/>
                    <a:lumOff val="5000"/>
                  </a:schemeClr>
                </a:solidFill>
                <a:effectLst/>
                <a:latin typeface="-apple-system"/>
              </a:rPr>
              <a:t>GitHub scans repositories for known types of secrets, to prevent fraudulent use of secrets that were committed accidentally.</a:t>
            </a:r>
          </a:p>
          <a:p>
            <a:pPr marL="0" indent="0">
              <a:buNone/>
            </a:pPr>
            <a:endParaRPr lang="en-US" dirty="0">
              <a:solidFill>
                <a:schemeClr val="tx1">
                  <a:lumMod val="95000"/>
                  <a:lumOff val="5000"/>
                </a:schemeClr>
              </a:solidFill>
            </a:endParaRPr>
          </a:p>
          <a:p>
            <a:pPr marL="0" indent="0">
              <a:buNone/>
            </a:pPr>
            <a:endParaRPr lang="en-NL" dirty="0">
              <a:solidFill>
                <a:schemeClr val="tx1">
                  <a:lumMod val="95000"/>
                  <a:lumOff val="5000"/>
                </a:schemeClr>
              </a:solidFill>
            </a:endParaRPr>
          </a:p>
        </p:txBody>
      </p:sp>
      <p:pic>
        <p:nvPicPr>
          <p:cNvPr id="7" name="Picture 6">
            <a:extLst>
              <a:ext uri="{FF2B5EF4-FFF2-40B4-BE49-F238E27FC236}">
                <a16:creationId xmlns:a16="http://schemas.microsoft.com/office/drawing/2014/main" id="{15D773F5-80B8-A3BB-6374-99FCB301A24F}"/>
              </a:ext>
            </a:extLst>
          </p:cNvPr>
          <p:cNvPicPr>
            <a:picLocks noChangeAspect="1"/>
          </p:cNvPicPr>
          <p:nvPr/>
        </p:nvPicPr>
        <p:blipFill>
          <a:blip r:embed="rId3"/>
          <a:stretch>
            <a:fillRect/>
          </a:stretch>
        </p:blipFill>
        <p:spPr>
          <a:xfrm>
            <a:off x="944663" y="4194049"/>
            <a:ext cx="10302674" cy="1609344"/>
          </a:xfrm>
          <a:prstGeom prst="rect">
            <a:avLst/>
          </a:prstGeom>
        </p:spPr>
      </p:pic>
    </p:spTree>
    <p:extLst>
      <p:ext uri="{BB962C8B-B14F-4D97-AF65-F5344CB8AC3E}">
        <p14:creationId xmlns:p14="http://schemas.microsoft.com/office/powerpoint/2010/main" val="2094171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10B07-6E67-3221-E8AD-57BA0C7F3362}"/>
              </a:ext>
            </a:extLst>
          </p:cNvPr>
          <p:cNvSpPr>
            <a:spLocks noGrp="1"/>
          </p:cNvSpPr>
          <p:nvPr>
            <p:ph type="title"/>
          </p:nvPr>
        </p:nvSpPr>
        <p:spPr/>
        <p:txBody>
          <a:bodyPr/>
          <a:lstStyle/>
          <a:p>
            <a:r>
              <a:rPr lang="en-US" dirty="0" err="1"/>
              <a:t>Dependabot</a:t>
            </a:r>
            <a:endParaRPr lang="en-NL" dirty="0"/>
          </a:p>
        </p:txBody>
      </p:sp>
      <p:sp>
        <p:nvSpPr>
          <p:cNvPr id="5" name="Content Placeholder 4">
            <a:extLst>
              <a:ext uri="{FF2B5EF4-FFF2-40B4-BE49-F238E27FC236}">
                <a16:creationId xmlns:a16="http://schemas.microsoft.com/office/drawing/2014/main" id="{49981EB0-21B1-2485-884A-B2A0D79A4308}"/>
              </a:ext>
            </a:extLst>
          </p:cNvPr>
          <p:cNvSpPr>
            <a:spLocks noGrp="1"/>
          </p:cNvSpPr>
          <p:nvPr>
            <p:ph sz="half" idx="1"/>
          </p:nvPr>
        </p:nvSpPr>
        <p:spPr>
          <a:xfrm>
            <a:off x="838200" y="1825625"/>
            <a:ext cx="5355336" cy="4351338"/>
          </a:xfrm>
        </p:spPr>
        <p:txBody>
          <a:bodyPr/>
          <a:lstStyle/>
          <a:p>
            <a:pPr marL="0" indent="0">
              <a:buNone/>
            </a:pPr>
            <a:r>
              <a:rPr lang="en-US" b="0" i="0" dirty="0">
                <a:solidFill>
                  <a:schemeClr val="tx1">
                    <a:lumMod val="95000"/>
                    <a:lumOff val="5000"/>
                  </a:schemeClr>
                </a:solidFill>
                <a:effectLst/>
                <a:latin typeface="-apple-system"/>
              </a:rPr>
              <a:t>Monitor vulnerabilities in dependencies used in your project and keep your dependencies up-to-date with </a:t>
            </a:r>
            <a:r>
              <a:rPr lang="en-US" b="0" i="0" dirty="0" err="1">
                <a:solidFill>
                  <a:schemeClr val="tx1">
                    <a:lumMod val="95000"/>
                    <a:lumOff val="5000"/>
                  </a:schemeClr>
                </a:solidFill>
                <a:effectLst/>
                <a:latin typeface="-apple-system"/>
              </a:rPr>
              <a:t>Dependabot</a:t>
            </a:r>
            <a:r>
              <a:rPr lang="en-US" b="0" i="0" dirty="0">
                <a:solidFill>
                  <a:schemeClr val="tx1">
                    <a:lumMod val="95000"/>
                    <a:lumOff val="5000"/>
                  </a:schemeClr>
                </a:solidFill>
                <a:effectLst/>
                <a:latin typeface="-apple-system"/>
              </a:rPr>
              <a:t>.</a:t>
            </a:r>
            <a:endParaRPr lang="en-NL" dirty="0">
              <a:solidFill>
                <a:schemeClr val="tx1">
                  <a:lumMod val="95000"/>
                  <a:lumOff val="5000"/>
                </a:schemeClr>
              </a:solidFill>
            </a:endParaRPr>
          </a:p>
        </p:txBody>
      </p:sp>
      <p:pic>
        <p:nvPicPr>
          <p:cNvPr id="8" name="Content Placeholder 7">
            <a:extLst>
              <a:ext uri="{FF2B5EF4-FFF2-40B4-BE49-F238E27FC236}">
                <a16:creationId xmlns:a16="http://schemas.microsoft.com/office/drawing/2014/main" id="{0416317C-E176-8127-14B3-8C632497FCB6}"/>
              </a:ext>
            </a:extLst>
          </p:cNvPr>
          <p:cNvPicPr>
            <a:picLocks noGrp="1" noChangeAspect="1"/>
          </p:cNvPicPr>
          <p:nvPr>
            <p:ph sz="half" idx="2"/>
          </p:nvPr>
        </p:nvPicPr>
        <p:blipFill>
          <a:blip r:embed="rId3"/>
          <a:stretch>
            <a:fillRect/>
          </a:stretch>
        </p:blipFill>
        <p:spPr>
          <a:xfrm>
            <a:off x="6614963" y="1274889"/>
            <a:ext cx="4738837" cy="5174244"/>
          </a:xfrm>
          <a:prstGeom prst="rect">
            <a:avLst/>
          </a:prstGeom>
        </p:spPr>
      </p:pic>
    </p:spTree>
    <p:extLst>
      <p:ext uri="{BB962C8B-B14F-4D97-AF65-F5344CB8AC3E}">
        <p14:creationId xmlns:p14="http://schemas.microsoft.com/office/powerpoint/2010/main" val="604094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E4C2-5C15-6AA1-7636-084DB393F898}"/>
              </a:ext>
            </a:extLst>
          </p:cNvPr>
          <p:cNvSpPr>
            <a:spLocks noGrp="1"/>
          </p:cNvSpPr>
          <p:nvPr>
            <p:ph type="title"/>
          </p:nvPr>
        </p:nvSpPr>
        <p:spPr/>
        <p:txBody>
          <a:bodyPr/>
          <a:lstStyle/>
          <a:p>
            <a:r>
              <a:rPr lang="en-US" dirty="0" err="1"/>
              <a:t>CodeQL</a:t>
            </a:r>
            <a:endParaRPr lang="en-NL" dirty="0"/>
          </a:p>
        </p:txBody>
      </p:sp>
      <p:sp>
        <p:nvSpPr>
          <p:cNvPr id="5" name="Content Placeholder 4">
            <a:extLst>
              <a:ext uri="{FF2B5EF4-FFF2-40B4-BE49-F238E27FC236}">
                <a16:creationId xmlns:a16="http://schemas.microsoft.com/office/drawing/2014/main" id="{48280D0D-26F3-149B-3092-8AA6DBE9F4A1}"/>
              </a:ext>
            </a:extLst>
          </p:cNvPr>
          <p:cNvSpPr>
            <a:spLocks noGrp="1"/>
          </p:cNvSpPr>
          <p:nvPr>
            <p:ph idx="1"/>
          </p:nvPr>
        </p:nvSpPr>
        <p:spPr/>
        <p:txBody>
          <a:bodyPr/>
          <a:lstStyle/>
          <a:p>
            <a:pPr marL="0" indent="0" algn="l">
              <a:buNone/>
            </a:pPr>
            <a:r>
              <a:rPr lang="en-US" b="0" i="0" dirty="0" err="1">
                <a:solidFill>
                  <a:srgbClr val="333333"/>
                </a:solidFill>
                <a:effectLst/>
                <a:latin typeface="-apple-system"/>
              </a:rPr>
              <a:t>CodeQL</a:t>
            </a:r>
            <a:r>
              <a:rPr lang="en-US" b="0" i="0" dirty="0">
                <a:solidFill>
                  <a:srgbClr val="333333"/>
                </a:solidFill>
                <a:effectLst/>
                <a:latin typeface="-apple-system"/>
              </a:rPr>
              <a:t> is the analysis engine used by developers to automate security checks, and by security researchers to perform variant analysis.</a:t>
            </a:r>
          </a:p>
          <a:p>
            <a:pPr marL="0" indent="0" algn="l">
              <a:buNone/>
            </a:pPr>
            <a:endParaRPr lang="en-US" b="0" i="0" dirty="0">
              <a:solidFill>
                <a:srgbClr val="333333"/>
              </a:solidFill>
              <a:effectLst/>
              <a:latin typeface="-apple-system"/>
            </a:endParaRPr>
          </a:p>
          <a:p>
            <a:r>
              <a:rPr lang="en-US" sz="2400" b="1" dirty="0"/>
              <a:t>VS Code: codeql.github.com/docs/codeql-for-visual-studio-code/</a:t>
            </a:r>
          </a:p>
          <a:p>
            <a:r>
              <a:rPr lang="en-US" sz="2400" b="1" dirty="0"/>
              <a:t>cli:  codeql.github.com/docs/codeql-cli/</a:t>
            </a:r>
          </a:p>
          <a:p>
            <a:pPr marL="0" indent="0">
              <a:buNone/>
            </a:pPr>
            <a:endParaRPr lang="en-US" dirty="0"/>
          </a:p>
        </p:txBody>
      </p:sp>
      <p:pic>
        <p:nvPicPr>
          <p:cNvPr id="7" name="Picture 6">
            <a:extLst>
              <a:ext uri="{FF2B5EF4-FFF2-40B4-BE49-F238E27FC236}">
                <a16:creationId xmlns:a16="http://schemas.microsoft.com/office/drawing/2014/main" id="{C3048770-8CB7-CABE-AC7B-BA062E686030}"/>
              </a:ext>
            </a:extLst>
          </p:cNvPr>
          <p:cNvPicPr>
            <a:picLocks noChangeAspect="1"/>
          </p:cNvPicPr>
          <p:nvPr/>
        </p:nvPicPr>
        <p:blipFill>
          <a:blip r:embed="rId3"/>
          <a:stretch>
            <a:fillRect/>
          </a:stretch>
        </p:blipFill>
        <p:spPr>
          <a:xfrm>
            <a:off x="2217764" y="4542768"/>
            <a:ext cx="8233828" cy="1634195"/>
          </a:xfrm>
          <a:prstGeom prst="rect">
            <a:avLst/>
          </a:prstGeom>
        </p:spPr>
      </p:pic>
    </p:spTree>
    <p:extLst>
      <p:ext uri="{BB962C8B-B14F-4D97-AF65-F5344CB8AC3E}">
        <p14:creationId xmlns:p14="http://schemas.microsoft.com/office/powerpoint/2010/main" val="425899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0EAA-13DA-5A30-8599-0D19EDDF82F5}"/>
              </a:ext>
            </a:extLst>
          </p:cNvPr>
          <p:cNvSpPr>
            <a:spLocks noGrp="1"/>
          </p:cNvSpPr>
          <p:nvPr>
            <p:ph type="title"/>
          </p:nvPr>
        </p:nvSpPr>
        <p:spPr/>
        <p:txBody>
          <a:bodyPr/>
          <a:lstStyle/>
          <a:p>
            <a:r>
              <a:rPr lang="en-US" dirty="0"/>
              <a:t>Pricing and features</a:t>
            </a:r>
            <a:endParaRPr lang="en-NL" dirty="0"/>
          </a:p>
        </p:txBody>
      </p:sp>
      <p:sp>
        <p:nvSpPr>
          <p:cNvPr id="3" name="Text Placeholder 2">
            <a:extLst>
              <a:ext uri="{FF2B5EF4-FFF2-40B4-BE49-F238E27FC236}">
                <a16:creationId xmlns:a16="http://schemas.microsoft.com/office/drawing/2014/main" id="{B5E5621D-F7D1-74B4-0AEB-2D16BC30E178}"/>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1219065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10B07-6E67-3221-E8AD-57BA0C7F3362}"/>
              </a:ext>
            </a:extLst>
          </p:cNvPr>
          <p:cNvSpPr>
            <a:spLocks noGrp="1"/>
          </p:cNvSpPr>
          <p:nvPr>
            <p:ph type="title"/>
          </p:nvPr>
        </p:nvSpPr>
        <p:spPr/>
        <p:txBody>
          <a:bodyPr/>
          <a:lstStyle/>
          <a:p>
            <a:r>
              <a:rPr lang="en-US" dirty="0"/>
              <a:t>Plans</a:t>
            </a:r>
            <a:endParaRPr lang="en-NL" dirty="0"/>
          </a:p>
        </p:txBody>
      </p:sp>
      <p:sp>
        <p:nvSpPr>
          <p:cNvPr id="5" name="Content Placeholder 4">
            <a:extLst>
              <a:ext uri="{FF2B5EF4-FFF2-40B4-BE49-F238E27FC236}">
                <a16:creationId xmlns:a16="http://schemas.microsoft.com/office/drawing/2014/main" id="{49981EB0-21B1-2485-884A-B2A0D79A4308}"/>
              </a:ext>
            </a:extLst>
          </p:cNvPr>
          <p:cNvSpPr>
            <a:spLocks noGrp="1"/>
          </p:cNvSpPr>
          <p:nvPr>
            <p:ph idx="1"/>
          </p:nvPr>
        </p:nvSpPr>
        <p:spPr/>
        <p:txBody>
          <a:bodyPr/>
          <a:lstStyle/>
          <a:p>
            <a:endParaRPr lang="en-NL"/>
          </a:p>
        </p:txBody>
      </p:sp>
      <p:pic>
        <p:nvPicPr>
          <p:cNvPr id="7" name="Picture 6">
            <a:extLst>
              <a:ext uri="{FF2B5EF4-FFF2-40B4-BE49-F238E27FC236}">
                <a16:creationId xmlns:a16="http://schemas.microsoft.com/office/drawing/2014/main" id="{160BEBC6-9A63-E4B1-5033-954B67A7D3E5}"/>
              </a:ext>
            </a:extLst>
          </p:cNvPr>
          <p:cNvPicPr>
            <a:picLocks noChangeAspect="1"/>
          </p:cNvPicPr>
          <p:nvPr/>
        </p:nvPicPr>
        <p:blipFill>
          <a:blip r:embed="rId3"/>
          <a:stretch>
            <a:fillRect/>
          </a:stretch>
        </p:blipFill>
        <p:spPr>
          <a:xfrm>
            <a:off x="927418" y="3192230"/>
            <a:ext cx="10337163" cy="1618127"/>
          </a:xfrm>
          <a:prstGeom prst="rect">
            <a:avLst/>
          </a:prstGeom>
        </p:spPr>
      </p:pic>
    </p:spTree>
    <p:extLst>
      <p:ext uri="{BB962C8B-B14F-4D97-AF65-F5344CB8AC3E}">
        <p14:creationId xmlns:p14="http://schemas.microsoft.com/office/powerpoint/2010/main" val="1640510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4DA909-F11E-24D6-585F-3FE74468231A}"/>
              </a:ext>
            </a:extLst>
          </p:cNvPr>
          <p:cNvSpPr>
            <a:spLocks noGrp="1"/>
          </p:cNvSpPr>
          <p:nvPr>
            <p:ph type="title"/>
          </p:nvPr>
        </p:nvSpPr>
        <p:spPr/>
        <p:txBody>
          <a:bodyPr/>
          <a:lstStyle/>
          <a:p>
            <a:r>
              <a:rPr lang="en-US" dirty="0"/>
              <a:t>Introduction</a:t>
            </a:r>
            <a:endParaRPr lang="en-NL" dirty="0"/>
          </a:p>
        </p:txBody>
      </p:sp>
      <p:sp>
        <p:nvSpPr>
          <p:cNvPr id="6" name="Text Placeholder 5">
            <a:extLst>
              <a:ext uri="{FF2B5EF4-FFF2-40B4-BE49-F238E27FC236}">
                <a16:creationId xmlns:a16="http://schemas.microsoft.com/office/drawing/2014/main" id="{AAD73CD0-5B3A-AA2D-264C-43F0F58182C0}"/>
              </a:ext>
            </a:extLst>
          </p:cNvPr>
          <p:cNvSpPr>
            <a:spLocks noGrp="1"/>
          </p:cNvSpPr>
          <p:nvPr>
            <p:ph type="body" idx="1"/>
          </p:nvPr>
        </p:nvSpPr>
        <p:spPr/>
        <p:txBody>
          <a:bodyPr/>
          <a:lstStyle/>
          <a:p>
            <a:r>
              <a:rPr lang="en-US" dirty="0"/>
              <a:t>Some terminology</a:t>
            </a:r>
            <a:endParaRPr lang="en-NL" dirty="0"/>
          </a:p>
        </p:txBody>
      </p:sp>
    </p:spTree>
    <p:extLst>
      <p:ext uri="{BB962C8B-B14F-4D97-AF65-F5344CB8AC3E}">
        <p14:creationId xmlns:p14="http://schemas.microsoft.com/office/powerpoint/2010/main" val="2619675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2F0FF-F199-F5F7-76AF-740CEDDBCC0D}"/>
              </a:ext>
            </a:extLst>
          </p:cNvPr>
          <p:cNvSpPr>
            <a:spLocks noGrp="1"/>
          </p:cNvSpPr>
          <p:nvPr>
            <p:ph type="title"/>
          </p:nvPr>
        </p:nvSpPr>
        <p:spPr/>
        <p:txBody>
          <a:bodyPr/>
          <a:lstStyle/>
          <a:p>
            <a:r>
              <a:rPr lang="en-US" dirty="0"/>
              <a:t>Closing</a:t>
            </a:r>
            <a:endParaRPr lang="en-NL" dirty="0"/>
          </a:p>
        </p:txBody>
      </p:sp>
      <p:sp>
        <p:nvSpPr>
          <p:cNvPr id="3" name="Text Placeholder 2">
            <a:extLst>
              <a:ext uri="{FF2B5EF4-FFF2-40B4-BE49-F238E27FC236}">
                <a16:creationId xmlns:a16="http://schemas.microsoft.com/office/drawing/2014/main" id="{2DF444CA-39EE-3A2A-D871-70D93C9BE0D4}"/>
              </a:ext>
            </a:extLst>
          </p:cNvPr>
          <p:cNvSpPr>
            <a:spLocks noGrp="1"/>
          </p:cNvSpPr>
          <p:nvPr>
            <p:ph type="body" idx="1"/>
          </p:nvPr>
        </p:nvSpPr>
        <p:spPr/>
        <p:txBody>
          <a:bodyPr/>
          <a:lstStyle/>
          <a:p>
            <a:r>
              <a:rPr lang="en-US" dirty="0"/>
              <a:t>Open discussion</a:t>
            </a:r>
            <a:endParaRPr lang="en-NL" dirty="0"/>
          </a:p>
        </p:txBody>
      </p:sp>
    </p:spTree>
    <p:extLst>
      <p:ext uri="{BB962C8B-B14F-4D97-AF65-F5344CB8AC3E}">
        <p14:creationId xmlns:p14="http://schemas.microsoft.com/office/powerpoint/2010/main" val="2989056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10B07-6E67-3221-E8AD-57BA0C7F3362}"/>
              </a:ext>
            </a:extLst>
          </p:cNvPr>
          <p:cNvSpPr>
            <a:spLocks noGrp="1"/>
          </p:cNvSpPr>
          <p:nvPr>
            <p:ph type="title"/>
          </p:nvPr>
        </p:nvSpPr>
        <p:spPr/>
        <p:txBody>
          <a:bodyPr/>
          <a:lstStyle/>
          <a:p>
            <a:r>
              <a:rPr lang="en-US" dirty="0"/>
              <a:t>DevOps</a:t>
            </a:r>
            <a:endParaRPr lang="en-NL" dirty="0"/>
          </a:p>
        </p:txBody>
      </p:sp>
      <p:sp>
        <p:nvSpPr>
          <p:cNvPr id="5" name="Content Placeholder 4">
            <a:extLst>
              <a:ext uri="{FF2B5EF4-FFF2-40B4-BE49-F238E27FC236}">
                <a16:creationId xmlns:a16="http://schemas.microsoft.com/office/drawing/2014/main" id="{49981EB0-21B1-2485-884A-B2A0D79A4308}"/>
              </a:ext>
            </a:extLst>
          </p:cNvPr>
          <p:cNvSpPr>
            <a:spLocks noGrp="1"/>
          </p:cNvSpPr>
          <p:nvPr>
            <p:ph idx="1"/>
          </p:nvPr>
        </p:nvSpPr>
        <p:spPr/>
        <p:txBody>
          <a:bodyPr>
            <a:noAutofit/>
          </a:bodyPr>
          <a:lstStyle/>
          <a:p>
            <a:pPr marL="457200" lvl="1" indent="0">
              <a:buNone/>
            </a:pPr>
            <a:r>
              <a:rPr lang="en-US" sz="2800" dirty="0"/>
              <a:t>The contraction of "Dev" and "Ops" refers to replacing siloed Development and Operations. The idea is to create multidisciplinary teams that now work together with shared and efficient practices and tools. </a:t>
            </a:r>
          </a:p>
          <a:p>
            <a:pPr marL="457200" lvl="1" indent="0">
              <a:buNone/>
            </a:pPr>
            <a:endParaRPr lang="en-US" sz="2800" dirty="0"/>
          </a:p>
          <a:p>
            <a:pPr marL="457200" lvl="1" indent="0">
              <a:buNone/>
            </a:pPr>
            <a:r>
              <a:rPr lang="en-US" sz="2800" dirty="0"/>
              <a:t>Essential DevOps practices include:</a:t>
            </a:r>
          </a:p>
          <a:p>
            <a:pPr lvl="1">
              <a:buFontTx/>
              <a:buChar char="-"/>
            </a:pPr>
            <a:r>
              <a:rPr lang="en-US" sz="2000" dirty="0"/>
              <a:t>agile planning</a:t>
            </a:r>
          </a:p>
          <a:p>
            <a:pPr lvl="1">
              <a:buFontTx/>
              <a:buChar char="-"/>
            </a:pPr>
            <a:r>
              <a:rPr lang="en-US" sz="2000" dirty="0"/>
              <a:t>continuous integration</a:t>
            </a:r>
          </a:p>
          <a:p>
            <a:pPr lvl="1">
              <a:buFontTx/>
              <a:buChar char="-"/>
            </a:pPr>
            <a:r>
              <a:rPr lang="en-US" sz="2000" dirty="0"/>
              <a:t>continuous delivery</a:t>
            </a:r>
          </a:p>
          <a:p>
            <a:pPr lvl="1">
              <a:buFontTx/>
              <a:buChar char="-"/>
            </a:pPr>
            <a:r>
              <a:rPr lang="en-US" sz="2000" dirty="0"/>
              <a:t>monitoring of applications</a:t>
            </a:r>
          </a:p>
          <a:p>
            <a:pPr marL="457200" lvl="1" indent="0">
              <a:buNone/>
            </a:pPr>
            <a:endParaRPr lang="en-US" sz="2800" dirty="0"/>
          </a:p>
        </p:txBody>
      </p:sp>
      <p:sp>
        <p:nvSpPr>
          <p:cNvPr id="3" name="TextBox 2">
            <a:extLst>
              <a:ext uri="{FF2B5EF4-FFF2-40B4-BE49-F238E27FC236}">
                <a16:creationId xmlns:a16="http://schemas.microsoft.com/office/drawing/2014/main" id="{E9303D02-96F5-A8C6-0BC2-0A2FC4BE79B4}"/>
              </a:ext>
            </a:extLst>
          </p:cNvPr>
          <p:cNvSpPr txBox="1"/>
          <p:nvPr/>
        </p:nvSpPr>
        <p:spPr>
          <a:xfrm rot="21447943">
            <a:off x="5742431" y="5435222"/>
            <a:ext cx="6096000" cy="92333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NL" dirty="0"/>
              <a:t>DevOps is the union of people, process, and products to enable continuous delivery of value to your end users.</a:t>
            </a:r>
          </a:p>
          <a:p>
            <a:pPr algn="r"/>
            <a:r>
              <a:rPr lang="en-NL" dirty="0"/>
              <a:t>— Donovan Brown</a:t>
            </a:r>
          </a:p>
        </p:txBody>
      </p:sp>
    </p:spTree>
    <p:extLst>
      <p:ext uri="{BB962C8B-B14F-4D97-AF65-F5344CB8AC3E}">
        <p14:creationId xmlns:p14="http://schemas.microsoft.com/office/powerpoint/2010/main" val="3067488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6620-6671-6D3C-01CB-04BB5DD94AA8}"/>
              </a:ext>
            </a:extLst>
          </p:cNvPr>
          <p:cNvSpPr>
            <a:spLocks noGrp="1"/>
          </p:cNvSpPr>
          <p:nvPr>
            <p:ph type="title"/>
          </p:nvPr>
        </p:nvSpPr>
        <p:spPr/>
        <p:txBody>
          <a:bodyPr/>
          <a:lstStyle/>
          <a:p>
            <a:r>
              <a:rPr lang="en-US" dirty="0"/>
              <a:t>Inner Source</a:t>
            </a:r>
            <a:endParaRPr lang="en-NL" dirty="0"/>
          </a:p>
        </p:txBody>
      </p:sp>
      <p:sp>
        <p:nvSpPr>
          <p:cNvPr id="3" name="Content Placeholder 2">
            <a:extLst>
              <a:ext uri="{FF2B5EF4-FFF2-40B4-BE49-F238E27FC236}">
                <a16:creationId xmlns:a16="http://schemas.microsoft.com/office/drawing/2014/main" id="{0D1F878B-C802-26A5-6CE5-A105C0950EFF}"/>
              </a:ext>
            </a:extLst>
          </p:cNvPr>
          <p:cNvSpPr>
            <a:spLocks noGrp="1"/>
          </p:cNvSpPr>
          <p:nvPr>
            <p:ph idx="1"/>
          </p:nvPr>
        </p:nvSpPr>
        <p:spPr/>
        <p:txBody>
          <a:bodyPr/>
          <a:lstStyle/>
          <a:p>
            <a:pPr marL="0" indent="0">
              <a:buNone/>
            </a:pPr>
            <a:r>
              <a:rPr lang="en-US" dirty="0"/>
              <a:t>Inner source is the use of open source software development best practices and the establishment of an open source-like culture within organizations for the development of its non-open-source and/or proprietary software.</a:t>
            </a:r>
            <a:endParaRPr lang="en-NL" dirty="0"/>
          </a:p>
        </p:txBody>
      </p:sp>
    </p:spTree>
    <p:extLst>
      <p:ext uri="{BB962C8B-B14F-4D97-AF65-F5344CB8AC3E}">
        <p14:creationId xmlns:p14="http://schemas.microsoft.com/office/powerpoint/2010/main" val="2957168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C0BA-2941-3FE1-7A90-514A9DE1137F}"/>
              </a:ext>
            </a:extLst>
          </p:cNvPr>
          <p:cNvSpPr>
            <a:spLocks noGrp="1"/>
          </p:cNvSpPr>
          <p:nvPr>
            <p:ph type="title"/>
          </p:nvPr>
        </p:nvSpPr>
        <p:spPr/>
        <p:txBody>
          <a:bodyPr/>
          <a:lstStyle/>
          <a:p>
            <a:r>
              <a:rPr lang="en-US" dirty="0" err="1"/>
              <a:t>GitOps</a:t>
            </a:r>
            <a:endParaRPr lang="en-NL" dirty="0"/>
          </a:p>
        </p:txBody>
      </p:sp>
      <p:sp>
        <p:nvSpPr>
          <p:cNvPr id="3" name="Content Placeholder 2">
            <a:extLst>
              <a:ext uri="{FF2B5EF4-FFF2-40B4-BE49-F238E27FC236}">
                <a16:creationId xmlns:a16="http://schemas.microsoft.com/office/drawing/2014/main" id="{BEBC6B48-BDD5-70DF-439A-6E43B15767B3}"/>
              </a:ext>
            </a:extLst>
          </p:cNvPr>
          <p:cNvSpPr>
            <a:spLocks noGrp="1"/>
          </p:cNvSpPr>
          <p:nvPr>
            <p:ph idx="1"/>
          </p:nvPr>
        </p:nvSpPr>
        <p:spPr/>
        <p:txBody>
          <a:bodyPr>
            <a:normAutofit/>
          </a:bodyPr>
          <a:lstStyle/>
          <a:p>
            <a:pPr marL="0" indent="0">
              <a:buNone/>
            </a:pPr>
            <a:r>
              <a:rPr lang="en-US" dirty="0" err="1"/>
              <a:t>GitOps</a:t>
            </a:r>
            <a:r>
              <a:rPr lang="en-US" dirty="0"/>
              <a:t> is a way of implementing Continuous Deployment for cloud native applications. It focuses on a developer-centric experience when operating infrastructure, by using tools developers are already familiar with, including Git and Continuous Deployment tools.</a:t>
            </a:r>
          </a:p>
          <a:p>
            <a:pPr marL="0" indent="0">
              <a:buNone/>
            </a:pPr>
            <a:endParaRPr lang="en-US" dirty="0"/>
          </a:p>
          <a:p>
            <a:pPr marL="0" indent="0">
              <a:buNone/>
            </a:pPr>
            <a:r>
              <a:rPr lang="en-US" dirty="0"/>
              <a:t>The core idea of </a:t>
            </a:r>
            <a:r>
              <a:rPr lang="en-US" dirty="0" err="1"/>
              <a:t>GitOps</a:t>
            </a:r>
            <a:r>
              <a:rPr lang="en-US" dirty="0"/>
              <a:t> is having a Git repository that always contains declarative descriptions of the infrastructure currently desired in the production environment and an automated process to make the production environment match the described state in the repository.</a:t>
            </a:r>
            <a:endParaRPr lang="en-NL" dirty="0"/>
          </a:p>
        </p:txBody>
      </p:sp>
    </p:spTree>
    <p:extLst>
      <p:ext uri="{BB962C8B-B14F-4D97-AF65-F5344CB8AC3E}">
        <p14:creationId xmlns:p14="http://schemas.microsoft.com/office/powerpoint/2010/main" val="1953623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F752-E0B6-4A34-4663-9D2DB96D011B}"/>
              </a:ext>
            </a:extLst>
          </p:cNvPr>
          <p:cNvSpPr>
            <a:spLocks noGrp="1"/>
          </p:cNvSpPr>
          <p:nvPr>
            <p:ph type="title"/>
          </p:nvPr>
        </p:nvSpPr>
        <p:spPr/>
        <p:txBody>
          <a:bodyPr/>
          <a:lstStyle/>
          <a:p>
            <a:r>
              <a:rPr lang="en-US" dirty="0"/>
              <a:t>Markdown</a:t>
            </a:r>
            <a:endParaRPr lang="en-NL" dirty="0"/>
          </a:p>
        </p:txBody>
      </p:sp>
      <p:sp>
        <p:nvSpPr>
          <p:cNvPr id="3" name="Content Placeholder 2">
            <a:extLst>
              <a:ext uri="{FF2B5EF4-FFF2-40B4-BE49-F238E27FC236}">
                <a16:creationId xmlns:a16="http://schemas.microsoft.com/office/drawing/2014/main" id="{7B660C7B-AAC2-6E6A-AC38-3C94FDFF81BF}"/>
              </a:ext>
            </a:extLst>
          </p:cNvPr>
          <p:cNvSpPr>
            <a:spLocks noGrp="1"/>
          </p:cNvSpPr>
          <p:nvPr>
            <p:ph sz="half" idx="1"/>
          </p:nvPr>
        </p:nvSpPr>
        <p:spPr/>
        <p:txBody>
          <a:bodyPr/>
          <a:lstStyle/>
          <a:p>
            <a:pPr marL="0" indent="0">
              <a:buNone/>
            </a:pPr>
            <a:r>
              <a:rPr lang="en-US" dirty="0"/>
              <a:t>Markdown is a lightweight markup language for creating formatted text using a plain-text editor.</a:t>
            </a:r>
          </a:p>
          <a:p>
            <a:pPr marL="0" indent="0">
              <a:buNone/>
            </a:pPr>
            <a:endParaRPr lang="en-US" dirty="0"/>
          </a:p>
          <a:p>
            <a:pPr marL="0" indent="0">
              <a:buNone/>
            </a:pPr>
            <a:r>
              <a:rPr lang="en-US" dirty="0"/>
              <a:t>John Gruber and Aaron Swartz created Markdown in 2004 as a markup language that is appealing to human readers in its source code form.</a:t>
            </a:r>
          </a:p>
          <a:p>
            <a:pPr marL="0" indent="0">
              <a:buNone/>
            </a:pPr>
            <a:endParaRPr lang="en-NL" dirty="0"/>
          </a:p>
        </p:txBody>
      </p:sp>
      <p:pic>
        <p:nvPicPr>
          <p:cNvPr id="8" name="Content Placeholder 7">
            <a:extLst>
              <a:ext uri="{FF2B5EF4-FFF2-40B4-BE49-F238E27FC236}">
                <a16:creationId xmlns:a16="http://schemas.microsoft.com/office/drawing/2014/main" id="{16079D0A-08D9-D4D8-DA68-4C2C485EAD8E}"/>
              </a:ext>
            </a:extLst>
          </p:cNvPr>
          <p:cNvPicPr>
            <a:picLocks noGrp="1" noChangeAspect="1"/>
          </p:cNvPicPr>
          <p:nvPr>
            <p:ph sz="half" idx="2"/>
          </p:nvPr>
        </p:nvPicPr>
        <p:blipFill>
          <a:blip r:embed="rId2"/>
          <a:stretch>
            <a:fillRect/>
          </a:stretch>
        </p:blipFill>
        <p:spPr>
          <a:xfrm>
            <a:off x="6172200" y="1945143"/>
            <a:ext cx="5730254" cy="4547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316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FCB-CD96-B1E5-6820-5A8FE18D5780}"/>
              </a:ext>
            </a:extLst>
          </p:cNvPr>
          <p:cNvSpPr>
            <a:spLocks noGrp="1"/>
          </p:cNvSpPr>
          <p:nvPr>
            <p:ph type="title"/>
          </p:nvPr>
        </p:nvSpPr>
        <p:spPr/>
        <p:txBody>
          <a:bodyPr/>
          <a:lstStyle/>
          <a:p>
            <a:r>
              <a:rPr lang="en-US" dirty="0"/>
              <a:t>The core of GitHub</a:t>
            </a:r>
            <a:endParaRPr lang="en-NL" dirty="0"/>
          </a:p>
        </p:txBody>
      </p:sp>
      <p:sp>
        <p:nvSpPr>
          <p:cNvPr id="3" name="Text Placeholder 2">
            <a:extLst>
              <a:ext uri="{FF2B5EF4-FFF2-40B4-BE49-F238E27FC236}">
                <a16:creationId xmlns:a16="http://schemas.microsoft.com/office/drawing/2014/main" id="{7B3C8AB0-7F10-C3BE-C13B-482DEF8C4219}"/>
              </a:ext>
            </a:extLst>
          </p:cNvPr>
          <p:cNvSpPr>
            <a:spLocks noGrp="1"/>
          </p:cNvSpPr>
          <p:nvPr>
            <p:ph type="body" idx="1"/>
          </p:nvPr>
        </p:nvSpPr>
        <p:spPr/>
        <p:txBody>
          <a:bodyPr/>
          <a:lstStyle/>
          <a:p>
            <a:r>
              <a:rPr lang="en-US" dirty="0"/>
              <a:t>repositories</a:t>
            </a:r>
            <a:endParaRPr lang="en-NL" dirty="0"/>
          </a:p>
        </p:txBody>
      </p:sp>
      <p:pic>
        <p:nvPicPr>
          <p:cNvPr id="5" name="Picture 4" descr="Shape&#10;&#10;Description automatically generated with low confidence">
            <a:extLst>
              <a:ext uri="{FF2B5EF4-FFF2-40B4-BE49-F238E27FC236}">
                <a16:creationId xmlns:a16="http://schemas.microsoft.com/office/drawing/2014/main" id="{09E52D55-C1A6-9A98-C079-1F360EB71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2810958"/>
            <a:ext cx="650296" cy="650296"/>
          </a:xfrm>
          <a:prstGeom prst="rect">
            <a:avLst/>
          </a:prstGeom>
        </p:spPr>
      </p:pic>
    </p:spTree>
    <p:extLst>
      <p:ext uri="{BB962C8B-B14F-4D97-AF65-F5344CB8AC3E}">
        <p14:creationId xmlns:p14="http://schemas.microsoft.com/office/powerpoint/2010/main" val="3431081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9AD1927C03834AAA0B2C7BFCEC0C7C" ma:contentTypeVersion="13" ma:contentTypeDescription="Een nieuw document maken." ma:contentTypeScope="" ma:versionID="aed88f0fff7162b6b7b7772790b53933">
  <xsd:schema xmlns:xsd="http://www.w3.org/2001/XMLSchema" xmlns:xs="http://www.w3.org/2001/XMLSchema" xmlns:p="http://schemas.microsoft.com/office/2006/metadata/properties" xmlns:ns3="821cecf7-f18d-400a-9c17-65383d561b40" xmlns:ns4="cb2132c9-0f81-456e-8033-7974cce7847a" targetNamespace="http://schemas.microsoft.com/office/2006/metadata/properties" ma:root="true" ma:fieldsID="45e1ec19c7a225c74801fd5d7e400d4a" ns3:_="" ns4:_="">
    <xsd:import namespace="821cecf7-f18d-400a-9c17-65383d561b40"/>
    <xsd:import namespace="cb2132c9-0f81-456e-8033-7974cce7847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GenerationTime" minOccurs="0"/>
                <xsd:element ref="ns4:MediaServiceEventHashCode" minOccurs="0"/>
                <xsd:element ref="ns4:MediaLengthInSecond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1cecf7-f18d-400a-9c17-65383d561b40" elementFormDefault="qualified">
    <xsd:import namespace="http://schemas.microsoft.com/office/2006/documentManagement/types"/>
    <xsd:import namespace="http://schemas.microsoft.com/office/infopath/2007/PartnerControls"/>
    <xsd:element name="SharedWithUsers" ma:index="8"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description="" ma:internalName="SharedWithDetails" ma:readOnly="true">
      <xsd:simpleType>
        <xsd:restriction base="dms:Note">
          <xsd:maxLength value="255"/>
        </xsd:restriction>
      </xsd:simpleType>
    </xsd:element>
    <xsd:element name="SharingHintHash" ma:index="10" nillable="true" ma:displayName="Hint-hash delen"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2132c9-0f81-456e-8033-7974cce7847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5D7AD3-8099-4A80-A9F2-32FA91D559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1cecf7-f18d-400a-9c17-65383d561b40"/>
    <ds:schemaRef ds:uri="cb2132c9-0f81-456e-8033-7974cce78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485217-5729-42C1-8607-592197427647}">
  <ds:schemaRefs>
    <ds:schemaRef ds:uri="cb2132c9-0f81-456e-8033-7974cce7847a"/>
    <ds:schemaRef ds:uri="http://purl.org/dc/terms/"/>
    <ds:schemaRef ds:uri="http://www.w3.org/XML/1998/namespace"/>
    <ds:schemaRef ds:uri="http://schemas.microsoft.com/office/2006/documentManagement/types"/>
    <ds:schemaRef ds:uri="http://purl.org/dc/elements/1.1/"/>
    <ds:schemaRef ds:uri="http://schemas.microsoft.com/office/2006/metadata/properties"/>
    <ds:schemaRef ds:uri="821cecf7-f18d-400a-9c17-65383d561b40"/>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8A94325F-7762-4C8A-9111-C294864576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1395</Words>
  <Application>Microsoft Office PowerPoint</Application>
  <PresentationFormat>Widescreen</PresentationFormat>
  <Paragraphs>206</Paragraphs>
  <Slides>40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-apple-system</vt:lpstr>
      <vt:lpstr>Arial</vt:lpstr>
      <vt:lpstr>Calibri</vt:lpstr>
      <vt:lpstr>Segoe UI</vt:lpstr>
      <vt:lpstr>ui-monospace</vt:lpstr>
      <vt:lpstr>Office Theme</vt:lpstr>
      <vt:lpstr>DevOps</vt:lpstr>
      <vt:lpstr>PowerPoint Presentation</vt:lpstr>
      <vt:lpstr>Agenda</vt:lpstr>
      <vt:lpstr>Introduction</vt:lpstr>
      <vt:lpstr>DevOps</vt:lpstr>
      <vt:lpstr>Inner Source</vt:lpstr>
      <vt:lpstr>GitOps</vt:lpstr>
      <vt:lpstr>Markdown</vt:lpstr>
      <vt:lpstr>The core of GitHub</vt:lpstr>
      <vt:lpstr>GitHub </vt:lpstr>
      <vt:lpstr>Repositories</vt:lpstr>
      <vt:lpstr>Git(Hub) terminology</vt:lpstr>
      <vt:lpstr>Branch protection</vt:lpstr>
      <vt:lpstr>Lab</vt:lpstr>
      <vt:lpstr>Project management</vt:lpstr>
      <vt:lpstr>Issues</vt:lpstr>
      <vt:lpstr>Projects</vt:lpstr>
      <vt:lpstr>Wiki</vt:lpstr>
      <vt:lpstr>Teams</vt:lpstr>
      <vt:lpstr>Discussions</vt:lpstr>
      <vt:lpstr>Lab</vt:lpstr>
      <vt:lpstr>Automation</vt:lpstr>
      <vt:lpstr>GitHub Actions</vt:lpstr>
      <vt:lpstr>Lab</vt:lpstr>
      <vt:lpstr>Demo</vt:lpstr>
      <vt:lpstr>Infrastructure as Code</vt:lpstr>
      <vt:lpstr>Bicep</vt:lpstr>
      <vt:lpstr>Lab</vt:lpstr>
      <vt:lpstr>Remote development</vt:lpstr>
      <vt:lpstr>Code spaces</vt:lpstr>
      <vt:lpstr>Azure Dev Box</vt:lpstr>
      <vt:lpstr>Package management</vt:lpstr>
      <vt:lpstr>Lab</vt:lpstr>
      <vt:lpstr>Code scanning</vt:lpstr>
      <vt:lpstr>Secret scanning</vt:lpstr>
      <vt:lpstr>Dependabot</vt:lpstr>
      <vt:lpstr>CodeQL</vt:lpstr>
      <vt:lpstr>Pricing and features</vt:lpstr>
      <vt:lpstr>Plans</vt:lpstr>
      <vt:lpstr>Closing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Oscar van Tol</dc:creator>
  <cp:lastModifiedBy>Oscar Tol</cp:lastModifiedBy>
  <cp:revision>2</cp:revision>
  <dcterms:created xsi:type="dcterms:W3CDTF">2022-09-03T08:05:19Z</dcterms:created>
  <dcterms:modified xsi:type="dcterms:W3CDTF">2022-11-24T22:13:55Z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0x010100BE9AD1927C03834AAA0B2C7BFCEC0C7C</vt:lpwstr>
  </property>
</Properties>
</file>